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59" r:id="rId3"/>
    <p:sldId id="263" r:id="rId4"/>
    <p:sldId id="265" r:id="rId5"/>
    <p:sldId id="264" r:id="rId6"/>
    <p:sldId id="266" r:id="rId7"/>
    <p:sldId id="286" r:id="rId8"/>
    <p:sldId id="267" r:id="rId9"/>
    <p:sldId id="268" r:id="rId10"/>
    <p:sldId id="258" r:id="rId11"/>
    <p:sldId id="270" r:id="rId12"/>
    <p:sldId id="271" r:id="rId13"/>
    <p:sldId id="272" r:id="rId14"/>
    <p:sldId id="273" r:id="rId15"/>
    <p:sldId id="262" r:id="rId16"/>
    <p:sldId id="274" r:id="rId17"/>
    <p:sldId id="269" r:id="rId18"/>
    <p:sldId id="275" r:id="rId19"/>
    <p:sldId id="276" r:id="rId20"/>
    <p:sldId id="277" r:id="rId21"/>
    <p:sldId id="278" r:id="rId22"/>
    <p:sldId id="279" r:id="rId23"/>
    <p:sldId id="280" r:id="rId24"/>
    <p:sldId id="281" r:id="rId25"/>
    <p:sldId id="282" r:id="rId26"/>
    <p:sldId id="283" r:id="rId27"/>
    <p:sldId id="261" r:id="rId28"/>
    <p:sldId id="284" r:id="rId29"/>
    <p:sldId id="260" r:id="rId30"/>
    <p:sldId id="285" r:id="rId31"/>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732AEA6-00D8-4E5B-97E4-615EC6FEA0CE}">
          <p14:sldIdLst>
            <p14:sldId id="256"/>
            <p14:sldId id="259"/>
            <p14:sldId id="263"/>
            <p14:sldId id="265"/>
            <p14:sldId id="264"/>
            <p14:sldId id="266"/>
            <p14:sldId id="286"/>
            <p14:sldId id="267"/>
            <p14:sldId id="268"/>
            <p14:sldId id="258"/>
            <p14:sldId id="270"/>
            <p14:sldId id="271"/>
            <p14:sldId id="272"/>
            <p14:sldId id="273"/>
            <p14:sldId id="262"/>
            <p14:sldId id="274"/>
            <p14:sldId id="269"/>
            <p14:sldId id="275"/>
            <p14:sldId id="276"/>
            <p14:sldId id="277"/>
            <p14:sldId id="278"/>
            <p14:sldId id="279"/>
            <p14:sldId id="280"/>
            <p14:sldId id="281"/>
            <p14:sldId id="282"/>
            <p14:sldId id="283"/>
            <p14:sldId id="261"/>
            <p14:sldId id="284"/>
            <p14:sldId id="260"/>
            <p14:sldId id="28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5CBD38F9-2BD4-47A8-9903-706D796287D3}" type="datetimeFigureOut">
              <a:rPr lang="en-US" smtClean="0"/>
              <a:t>10/26/2015</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DB0A928F-BB70-47CD-8096-09E86AD25BF7}" type="slidenum">
              <a:rPr lang="en-US" smtClean="0"/>
              <a:t>‹#›</a:t>
            </a:fld>
            <a:endParaRPr lang="en-US"/>
          </a:p>
        </p:txBody>
      </p:sp>
    </p:spTree>
    <p:extLst>
      <p:ext uri="{BB962C8B-B14F-4D97-AF65-F5344CB8AC3E}">
        <p14:creationId xmlns:p14="http://schemas.microsoft.com/office/powerpoint/2010/main" val="6498744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408027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155640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3788986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889861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247463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12125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1462342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1713998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3338874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1058769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B1A1B-1163-478E-B393-1AC5BEEAD300}" type="datetimeFigureOut">
              <a:rPr lang="en-US" smtClean="0"/>
              <a:t>10/26/2015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179144-FAD0-44A8-B2CD-D42853965003}" type="slidenum">
              <a:rPr lang="en-US" smtClean="0"/>
              <a:t>‹#›</a:t>
            </a:fld>
            <a:endParaRPr lang="en-US" dirty="0"/>
          </a:p>
        </p:txBody>
      </p:sp>
    </p:spTree>
    <p:extLst>
      <p:ext uri="{BB962C8B-B14F-4D97-AF65-F5344CB8AC3E}">
        <p14:creationId xmlns:p14="http://schemas.microsoft.com/office/powerpoint/2010/main" val="302704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B1A1B-1163-478E-B393-1AC5BEEAD300}" type="datetimeFigureOut">
              <a:rPr lang="en-US" smtClean="0"/>
              <a:t>10/26/2015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79144-FAD0-44A8-B2CD-D42853965003}" type="slidenum">
              <a:rPr lang="en-US" smtClean="0"/>
              <a:t>‹#›</a:t>
            </a:fld>
            <a:endParaRPr lang="en-US" dirty="0"/>
          </a:p>
        </p:txBody>
      </p:sp>
    </p:spTree>
    <p:extLst>
      <p:ext uri="{BB962C8B-B14F-4D97-AF65-F5344CB8AC3E}">
        <p14:creationId xmlns:p14="http://schemas.microsoft.com/office/powerpoint/2010/main" val="276606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02696" y="1437383"/>
            <a:ext cx="8107904" cy="505003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6348377" y="6248400"/>
            <a:ext cx="2948023" cy="446783"/>
          </a:xfrm>
        </p:spPr>
        <p:txBody>
          <a:bodyPr>
            <a:normAutofit fontScale="85000" lnSpcReduction="20000"/>
          </a:bodyPr>
          <a:lstStyle/>
          <a:p>
            <a:r>
              <a:rPr lang="en-US" dirty="0" smtClean="0">
                <a:solidFill>
                  <a:schemeClr val="tx1"/>
                </a:solidFill>
              </a:rPr>
              <a:t>Jenn Reale</a:t>
            </a:r>
            <a:endParaRPr lang="en-US" dirty="0">
              <a:solidFill>
                <a:schemeClr val="tx1"/>
              </a:solidFill>
            </a:endParaRPr>
          </a:p>
        </p:txBody>
      </p:sp>
      <p:sp>
        <p:nvSpPr>
          <p:cNvPr id="9" name="Title 1"/>
          <p:cNvSpPr txBox="1">
            <a:spLocks/>
          </p:cNvSpPr>
          <p:nvPr/>
        </p:nvSpPr>
        <p:spPr>
          <a:xfrm>
            <a:off x="609600" y="762000"/>
            <a:ext cx="8153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n-US" dirty="0" smtClean="0">
                <a:effectLst>
                  <a:outerShdw blurRad="38100" dist="38100" dir="2700000" algn="tl">
                    <a:srgbClr val="000000">
                      <a:alpha val="43137"/>
                    </a:srgbClr>
                  </a:outerShdw>
                </a:effectLst>
              </a:rPr>
              <a:t>Rule 3</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Periods, Time Factors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and Substitutions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4871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Playing Time and Intermissions</a:t>
            </a:r>
            <a:endParaRPr lang="en-US" dirty="0"/>
          </a:p>
        </p:txBody>
      </p:sp>
      <p:sp>
        <p:nvSpPr>
          <p:cNvPr id="3" name="Content Placeholder 2"/>
          <p:cNvSpPr>
            <a:spLocks noGrp="1"/>
          </p:cNvSpPr>
          <p:nvPr>
            <p:ph idx="1"/>
          </p:nvPr>
        </p:nvSpPr>
        <p:spPr>
          <a:xfrm>
            <a:off x="457200" y="1600200"/>
            <a:ext cx="8229600" cy="5181600"/>
          </a:xfrm>
        </p:spPr>
        <p:txBody>
          <a:bodyPr>
            <a:normAutofit fontScale="92500"/>
          </a:bodyPr>
          <a:lstStyle/>
          <a:p>
            <a:r>
              <a:rPr lang="en-US" dirty="0" smtClean="0"/>
              <a:t>Length of Periods and Intermissions</a:t>
            </a:r>
          </a:p>
          <a:p>
            <a:pPr lvl="1"/>
            <a:r>
              <a:rPr lang="en-US" dirty="0" smtClean="0"/>
              <a:t>Total playing time in collegiate games – 60 mins., divided into 4 periods, 15 mins. each with 1 min. intermissions between 1</a:t>
            </a:r>
            <a:r>
              <a:rPr lang="en-US" baseline="30000" dirty="0" smtClean="0"/>
              <a:t>st</a:t>
            </a:r>
            <a:r>
              <a:rPr lang="en-US" dirty="0" smtClean="0"/>
              <a:t> and 2</a:t>
            </a:r>
            <a:r>
              <a:rPr lang="en-US" baseline="30000" dirty="0" smtClean="0"/>
              <a:t>nd</a:t>
            </a:r>
            <a:r>
              <a:rPr lang="en-US" dirty="0" smtClean="0"/>
              <a:t> periods (1</a:t>
            </a:r>
            <a:r>
              <a:rPr lang="en-US" baseline="30000" dirty="0" smtClean="0"/>
              <a:t>st</a:t>
            </a:r>
            <a:r>
              <a:rPr lang="en-US" dirty="0" smtClean="0"/>
              <a:t> half) and 2</a:t>
            </a:r>
            <a:r>
              <a:rPr lang="en-US" baseline="30000" dirty="0" smtClean="0"/>
              <a:t>nd</a:t>
            </a:r>
            <a:r>
              <a:rPr lang="en-US" dirty="0" smtClean="0"/>
              <a:t> and 3</a:t>
            </a:r>
            <a:r>
              <a:rPr lang="en-US" baseline="30000" dirty="0" smtClean="0"/>
              <a:t>rd</a:t>
            </a:r>
            <a:r>
              <a:rPr lang="en-US" dirty="0" smtClean="0"/>
              <a:t> periods (2</a:t>
            </a:r>
            <a:r>
              <a:rPr lang="en-US" baseline="30000" dirty="0" smtClean="0"/>
              <a:t>nd</a:t>
            </a:r>
            <a:r>
              <a:rPr lang="en-US" dirty="0" smtClean="0"/>
              <a:t> half).  (Exception: intermissions may be extended between 1</a:t>
            </a:r>
            <a:r>
              <a:rPr lang="en-US" baseline="30000" dirty="0" smtClean="0"/>
              <a:t>st</a:t>
            </a:r>
            <a:r>
              <a:rPr lang="en-US" dirty="0" smtClean="0"/>
              <a:t> and 2</a:t>
            </a:r>
            <a:r>
              <a:rPr lang="en-US" baseline="30000" dirty="0" smtClean="0"/>
              <a:t>nd</a:t>
            </a:r>
            <a:r>
              <a:rPr lang="en-US" dirty="0" smtClean="0"/>
              <a:t> and 3</a:t>
            </a:r>
            <a:r>
              <a:rPr lang="en-US" baseline="30000" dirty="0" smtClean="0"/>
              <a:t>rd</a:t>
            </a:r>
            <a:r>
              <a:rPr lang="en-US" dirty="0" smtClean="0"/>
              <a:t> and 4</a:t>
            </a:r>
            <a:r>
              <a:rPr lang="en-US" baseline="30000" dirty="0" smtClean="0"/>
              <a:t>th</a:t>
            </a:r>
            <a:r>
              <a:rPr lang="en-US" dirty="0" smtClean="0"/>
              <a:t> - for radio or TV timeouts)</a:t>
            </a:r>
          </a:p>
          <a:p>
            <a:pPr lvl="2"/>
            <a:r>
              <a:rPr lang="en-US" dirty="0" smtClean="0"/>
              <a:t>No period shall end until the ball is dead and referee declares period ended</a:t>
            </a:r>
          </a:p>
          <a:p>
            <a:pPr lvl="2"/>
            <a:r>
              <a:rPr lang="en-US" dirty="0" smtClean="0"/>
              <a:t>Intermission between halves shall be 20 mins. Unless altered before the games by mutual agreement of administrations of both schools. Immediately after 2</a:t>
            </a:r>
            <a:r>
              <a:rPr lang="en-US" baseline="30000" dirty="0" smtClean="0"/>
              <a:t>nd</a:t>
            </a:r>
            <a:r>
              <a:rPr lang="en-US" dirty="0" smtClean="0"/>
              <a:t> period – referee begins intermission by signaling to start the game clock.</a:t>
            </a:r>
            <a:endParaRPr lang="en-US" dirty="0"/>
          </a:p>
        </p:txBody>
      </p:sp>
      <p:pic>
        <p:nvPicPr>
          <p:cNvPr id="3074"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48491" y="4953000"/>
            <a:ext cx="1136074" cy="1687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3644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77500" lnSpcReduction="20000"/>
          </a:bodyPr>
          <a:lstStyle/>
          <a:p>
            <a:r>
              <a:rPr lang="en-US" dirty="0" smtClean="0"/>
              <a:t>Timing adjustments</a:t>
            </a:r>
          </a:p>
          <a:p>
            <a:pPr lvl="1"/>
            <a:r>
              <a:rPr lang="en-US" dirty="0" smtClean="0"/>
              <a:t>Before game starts, playing time and intermission halves may be shortened by referee, if opinion that darkness or other conditions may interfere with game. 4 periods must be of equal length if game is shortened before its start.</a:t>
            </a:r>
          </a:p>
          <a:p>
            <a:pPr lvl="2"/>
            <a:r>
              <a:rPr lang="en-US" dirty="0" smtClean="0"/>
              <a:t>Playing time of any remaining period(s) and intermission between halves may be shortened by referee – mutual agreement of opposing head coaches and referee</a:t>
            </a:r>
          </a:p>
          <a:p>
            <a:pPr lvl="2"/>
            <a:r>
              <a:rPr lang="en-US" dirty="0" smtClean="0"/>
              <a:t>Timing errors on game clock may be corrected – only in period they occur.</a:t>
            </a:r>
          </a:p>
          <a:p>
            <a:pPr lvl="2"/>
            <a:r>
              <a:rPr lang="en-US" dirty="0" smtClean="0"/>
              <a:t>Referee has positive knowledge of elapsed time , can reset and appropriately start game clock.</a:t>
            </a:r>
          </a:p>
          <a:p>
            <a:pPr lvl="2"/>
            <a:r>
              <a:rPr lang="en-US" dirty="0" smtClean="0"/>
              <a:t>Timing errors on play clock may be corrected by referee.  Play clock shall start again.</a:t>
            </a:r>
          </a:p>
          <a:p>
            <a:pPr lvl="2"/>
            <a:r>
              <a:rPr lang="en-US" dirty="0" smtClean="0"/>
              <a:t>Play-clock count is interrupted by circumstances beyond the control of either team, a new count shall be started and game clock shall start.</a:t>
            </a:r>
          </a:p>
          <a:p>
            <a:pPr lvl="2"/>
            <a:r>
              <a:rPr lang="en-US" dirty="0" smtClean="0"/>
              <a:t>25 second clock is not started when the game clock is running with fewer than 25 seconds, in a period.</a:t>
            </a:r>
          </a:p>
          <a:p>
            <a:pPr lvl="2"/>
            <a:r>
              <a:rPr lang="en-US" dirty="0" smtClean="0"/>
              <a:t>Game clock should not be stopped if the play clock is started in conflict with above.</a:t>
            </a:r>
          </a:p>
          <a:p>
            <a:pPr lvl="2"/>
            <a:r>
              <a:rPr lang="en-US" dirty="0" smtClean="0"/>
              <a:t>Timing adjustments for games using Instant Replay are governed (Rule  12-3-5 situations governed by replay official)</a:t>
            </a:r>
          </a:p>
          <a:p>
            <a:pPr lvl="2"/>
            <a:endParaRPr lang="en-US" dirty="0"/>
          </a:p>
        </p:txBody>
      </p:sp>
    </p:spTree>
    <p:extLst>
      <p:ext uri="{BB962C8B-B14F-4D97-AF65-F5344CB8AC3E}">
        <p14:creationId xmlns:p14="http://schemas.microsoft.com/office/powerpoint/2010/main" val="2477044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553200"/>
          </a:xfrm>
        </p:spPr>
        <p:txBody>
          <a:bodyPr>
            <a:normAutofit fontScale="92500" lnSpcReduction="10000"/>
          </a:bodyPr>
          <a:lstStyle/>
          <a:p>
            <a:r>
              <a:rPr lang="en-US" dirty="0" smtClean="0"/>
              <a:t>Extension of Periods</a:t>
            </a:r>
          </a:p>
          <a:p>
            <a:pPr lvl="1"/>
            <a:r>
              <a:rPr lang="en-US" dirty="0" smtClean="0"/>
              <a:t>Period shall be extended for an untimed down if one of more of the following occurs during a down which time expires.</a:t>
            </a:r>
          </a:p>
          <a:p>
            <a:pPr marL="1371600" lvl="2" indent="-457200">
              <a:buFont typeface="+mj-lt"/>
              <a:buAutoNum type="arabicPeriod"/>
            </a:pPr>
            <a:r>
              <a:rPr lang="en-US" dirty="0" smtClean="0"/>
              <a:t>A penalty is accepted for a live-ball foul (Exception: Rule 10-2-5-a fouls by the non scoring team during a down that ends in a touchdown (not try)). Period </a:t>
            </a:r>
            <a:r>
              <a:rPr lang="en-US" b="1" u="sng" dirty="0" smtClean="0"/>
              <a:t>not</a:t>
            </a:r>
            <a:r>
              <a:rPr lang="en-US" dirty="0" smtClean="0"/>
              <a:t> extended if foul is by team in possession and statement of penalty includes loss of down.</a:t>
            </a:r>
          </a:p>
          <a:p>
            <a:pPr marL="1371600" lvl="2" indent="-457200">
              <a:buFont typeface="+mj-lt"/>
              <a:buAutoNum type="arabicPeriod"/>
            </a:pPr>
            <a:r>
              <a:rPr lang="en-US" dirty="0" smtClean="0"/>
              <a:t>There are offsetting fouls</a:t>
            </a:r>
          </a:p>
          <a:p>
            <a:pPr marL="1371600" lvl="2" indent="-457200">
              <a:buFont typeface="+mj-lt"/>
              <a:buAutoNum type="arabicPeriod"/>
            </a:pPr>
            <a:r>
              <a:rPr lang="en-US" dirty="0" smtClean="0"/>
              <a:t>An official sounds whistle inadvertently or incorrectly signals dead ball</a:t>
            </a:r>
          </a:p>
          <a:p>
            <a:pPr lvl="3">
              <a:buFont typeface="Arial" panose="020B0604020202020204" pitchFamily="34" charset="0"/>
              <a:buChar char="•"/>
            </a:pPr>
            <a:r>
              <a:rPr lang="en-US" dirty="0" smtClean="0"/>
              <a:t>Additional untimed downs will be played until a down is free of circumstances in statements</a:t>
            </a:r>
          </a:p>
          <a:p>
            <a:pPr lvl="3">
              <a:buFont typeface="Arial" panose="020B0604020202020204" pitchFamily="34" charset="0"/>
              <a:buChar char="•"/>
            </a:pPr>
            <a:r>
              <a:rPr lang="en-US" dirty="0" smtClean="0"/>
              <a:t>If touchdown is scored during a down in which time expires, period is extended for the try(Exception: Rule 8-3-2-a ball put in play by team that scored a 6 point touchdown. Touchdown scored during down, time in 4</a:t>
            </a:r>
            <a:r>
              <a:rPr lang="en-US" baseline="30000" dirty="0" smtClean="0"/>
              <a:t>th</a:t>
            </a:r>
            <a:r>
              <a:rPr lang="en-US" dirty="0" smtClean="0"/>
              <a:t> period expires, try shall not be attempted unless the point(s) would affect outcome of game).</a:t>
            </a:r>
            <a:endParaRPr lang="en-US" dirty="0"/>
          </a:p>
        </p:txBody>
      </p:sp>
      <p:pic>
        <p:nvPicPr>
          <p:cNvPr id="4" name="Picture 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0" y="5334000"/>
            <a:ext cx="1752600" cy="1305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0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534400" cy="6019800"/>
          </a:xfrm>
        </p:spPr>
        <p:txBody>
          <a:bodyPr>
            <a:normAutofit/>
          </a:bodyPr>
          <a:lstStyle/>
          <a:p>
            <a:r>
              <a:rPr lang="en-US" dirty="0" smtClean="0"/>
              <a:t>Timing Devices</a:t>
            </a:r>
          </a:p>
          <a:p>
            <a:pPr lvl="1"/>
            <a:r>
              <a:rPr lang="en-US" dirty="0" smtClean="0"/>
              <a:t>Game Clock. Playing time kept with game clock, may be either a stop watch - line judge, back judge, field judge or side judge or game clock – assistant under direction of appropriate judge. Type of clock determined by game management.</a:t>
            </a:r>
          </a:p>
          <a:p>
            <a:pPr lvl="1"/>
            <a:r>
              <a:rPr lang="en-US" dirty="0" smtClean="0"/>
              <a:t>40-Second Clock  (*Adopted – but we don’t really use)</a:t>
            </a:r>
          </a:p>
        </p:txBody>
      </p:sp>
    </p:spTree>
    <p:extLst>
      <p:ext uri="{BB962C8B-B14F-4D97-AF65-F5344CB8AC3E}">
        <p14:creationId xmlns:p14="http://schemas.microsoft.com/office/powerpoint/2010/main" val="881212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705600"/>
          </a:xfrm>
        </p:spPr>
        <p:txBody>
          <a:bodyPr>
            <a:normAutofit fontScale="85000" lnSpcReduction="10000"/>
          </a:bodyPr>
          <a:lstStyle/>
          <a:p>
            <a:pPr lvl="1"/>
            <a:r>
              <a:rPr lang="en-US" dirty="0" smtClean="0"/>
              <a:t>25-Second Clock</a:t>
            </a:r>
          </a:p>
          <a:p>
            <a:pPr lvl="2"/>
            <a:r>
              <a:rPr lang="en-US" dirty="0" smtClean="0"/>
              <a:t>Officials signal game clock to be stopped for any of the following reasons, the referee signal that clock should be set at 25 seconds.</a:t>
            </a:r>
          </a:p>
          <a:p>
            <a:pPr marL="1828800" lvl="3" indent="-457200">
              <a:buFont typeface="+mj-lt"/>
              <a:buAutoNum type="arabicPeriod"/>
            </a:pPr>
            <a:r>
              <a:rPr lang="en-US" dirty="0" smtClean="0"/>
              <a:t>Penalty administration.</a:t>
            </a:r>
          </a:p>
          <a:p>
            <a:pPr marL="1828800" lvl="3" indent="-457200">
              <a:buFont typeface="+mj-lt"/>
              <a:buAutoNum type="arabicPeriod"/>
            </a:pPr>
            <a:r>
              <a:rPr lang="en-US" dirty="0" smtClean="0"/>
              <a:t>Charged team timeout.</a:t>
            </a:r>
          </a:p>
          <a:p>
            <a:pPr marL="1828800" lvl="3" indent="-457200">
              <a:buFont typeface="+mj-lt"/>
              <a:buAutoNum type="arabicPeriod"/>
            </a:pPr>
            <a:r>
              <a:rPr lang="en-US" dirty="0" smtClean="0"/>
              <a:t>Media timeout.</a:t>
            </a:r>
          </a:p>
          <a:p>
            <a:pPr marL="1828800" lvl="3" indent="-457200">
              <a:buFont typeface="+mj-lt"/>
              <a:buAutoNum type="arabicPeriod"/>
            </a:pPr>
            <a:r>
              <a:rPr lang="en-US" dirty="0" smtClean="0"/>
              <a:t>Injury timeout for player of the offensive team </a:t>
            </a:r>
            <a:r>
              <a:rPr lang="en-US" b="1" u="sng" dirty="0" smtClean="0"/>
              <a:t>only</a:t>
            </a:r>
            <a:r>
              <a:rPr lang="en-US" dirty="0" smtClean="0"/>
              <a:t>. Play clock set to 25 seconds for an injury to play of defensive team.</a:t>
            </a:r>
          </a:p>
          <a:p>
            <a:pPr marL="1828800" lvl="3" indent="-457200">
              <a:buFont typeface="+mj-lt"/>
              <a:buAutoNum type="arabicPeriod"/>
            </a:pPr>
            <a:r>
              <a:rPr lang="en-US" dirty="0" smtClean="0"/>
              <a:t>Measurement.</a:t>
            </a:r>
          </a:p>
          <a:p>
            <a:pPr marL="1828800" lvl="3" indent="-457200">
              <a:buFont typeface="+mj-lt"/>
              <a:buAutoNum type="arabicPeriod"/>
            </a:pPr>
            <a:r>
              <a:rPr lang="en-US" dirty="0" smtClean="0"/>
              <a:t>Team B is awarded a first down.</a:t>
            </a:r>
          </a:p>
          <a:p>
            <a:pPr marL="1828800" lvl="3" indent="-457200">
              <a:buFont typeface="+mj-lt"/>
              <a:buAutoNum type="arabicPeriod"/>
            </a:pPr>
            <a:r>
              <a:rPr lang="en-US" dirty="0" smtClean="0"/>
              <a:t>After a kick down.</a:t>
            </a:r>
          </a:p>
          <a:p>
            <a:pPr marL="1828800" lvl="3" indent="-457200">
              <a:buFont typeface="+mj-lt"/>
              <a:buAutoNum type="arabicPeriod"/>
            </a:pPr>
            <a:r>
              <a:rPr lang="en-US" dirty="0" smtClean="0"/>
              <a:t>Score</a:t>
            </a:r>
          </a:p>
          <a:p>
            <a:pPr marL="1828800" lvl="3" indent="-457200">
              <a:buFont typeface="+mj-lt"/>
              <a:buAutoNum type="arabicPeriod"/>
            </a:pPr>
            <a:r>
              <a:rPr lang="en-US" dirty="0" smtClean="0"/>
              <a:t>Start of each period.</a:t>
            </a:r>
          </a:p>
          <a:p>
            <a:pPr marL="1828800" lvl="3" indent="-457200">
              <a:buFont typeface="+mj-lt"/>
              <a:buAutoNum type="arabicPeriod"/>
            </a:pPr>
            <a:r>
              <a:rPr lang="en-US" dirty="0" smtClean="0"/>
              <a:t>Start of team’s possession series in an extra period.</a:t>
            </a:r>
          </a:p>
          <a:p>
            <a:pPr marL="1828800" lvl="3" indent="-457200">
              <a:buFont typeface="+mj-lt"/>
              <a:buAutoNum type="arabicPeriod"/>
            </a:pPr>
            <a:r>
              <a:rPr lang="en-US" dirty="0" smtClean="0"/>
              <a:t>Instant replay review.</a:t>
            </a:r>
          </a:p>
          <a:p>
            <a:pPr marL="1828800" lvl="3" indent="-457200">
              <a:buFont typeface="+mj-lt"/>
              <a:buAutoNum type="arabicPeriod"/>
            </a:pPr>
            <a:r>
              <a:rPr lang="en-US" dirty="0" smtClean="0"/>
              <a:t>Other administrative stoppage.</a:t>
            </a:r>
          </a:p>
          <a:p>
            <a:pPr marL="1828800" lvl="3" indent="-457200">
              <a:buFont typeface="+mj-lt"/>
              <a:buAutoNum type="arabicPeriod"/>
            </a:pPr>
            <a:r>
              <a:rPr lang="en-US" dirty="0" smtClean="0"/>
              <a:t>Offensive team player’s helmet comes completely off through play. Play clock set to 25 seconds for defensive team.</a:t>
            </a:r>
          </a:p>
          <a:p>
            <a:pPr marL="1371600" lvl="2" indent="-457200"/>
            <a:r>
              <a:rPr lang="en-US" dirty="0" smtClean="0"/>
              <a:t>Play is to be resumed, referee will give ready-for-play signal and play clock will begin it count</a:t>
            </a:r>
          </a:p>
          <a:p>
            <a:pPr marL="1371600" lvl="2" indent="-457200"/>
            <a:r>
              <a:rPr lang="en-US" dirty="0" smtClean="0"/>
              <a:t>Device Malfunction.  If visual 25-second timing device becomes inoperative, both coaches shall be notified by referee immediately and both clock turned off.</a:t>
            </a:r>
          </a:p>
          <a:p>
            <a:pPr marL="1371600" lvl="3" indent="0">
              <a:buNone/>
            </a:pPr>
            <a:endParaRPr lang="en-US" dirty="0" smtClean="0"/>
          </a:p>
          <a:p>
            <a:pPr marL="1828800" lvl="3" indent="-457200">
              <a:buFont typeface="+mj-lt"/>
              <a:buAutoNum type="arabicPeriod"/>
            </a:pPr>
            <a:endParaRPr lang="en-US" dirty="0" smtClean="0"/>
          </a:p>
          <a:p>
            <a:pPr marL="1828800" lvl="3" indent="-457200">
              <a:buFont typeface="+mj-lt"/>
              <a:buAutoNum type="arabicPeriod"/>
            </a:pPr>
            <a:endParaRPr lang="en-US" dirty="0"/>
          </a:p>
        </p:txBody>
      </p:sp>
    </p:spTree>
    <p:extLst>
      <p:ext uri="{BB962C8B-B14F-4D97-AF65-F5344CB8AC3E}">
        <p14:creationId xmlns:p14="http://schemas.microsoft.com/office/powerpoint/2010/main" val="4225359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048745" y="409574"/>
            <a:ext cx="4922859" cy="6067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9433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1"/>
            <a:ext cx="8458200" cy="4343400"/>
          </a:xfrm>
        </p:spPr>
        <p:txBody>
          <a:bodyPr>
            <a:normAutofit lnSpcReduction="10000"/>
          </a:bodyPr>
          <a:lstStyle/>
          <a:p>
            <a:r>
              <a:rPr lang="en-US" dirty="0" smtClean="0"/>
              <a:t>Minimum Time For A play After Spiking the Ball</a:t>
            </a:r>
          </a:p>
          <a:p>
            <a:pPr lvl="1"/>
            <a:r>
              <a:rPr lang="en-US" dirty="0" smtClean="0"/>
              <a:t>Game clock is stopped and will start on the referee’s signal with 3 or more seconds remaining in the quarter, the offense may reasonably expect to throw ball directly to ground (Rule 7-3-2-f Passer to conserve time throws ball directly to ground, after ball has already touched ground; or not immediately after controlling the ball) and have enough time for another play. 2 or 3 seconds on game clock, enough time for only one play.</a:t>
            </a:r>
          </a:p>
          <a:p>
            <a:pPr marL="0" indent="0">
              <a:buNone/>
            </a:pPr>
            <a:endParaRPr lang="en-US" dirty="0"/>
          </a:p>
        </p:txBody>
      </p:sp>
      <p:sp>
        <p:nvSpPr>
          <p:cNvPr id="4" name="TextBox 3"/>
          <p:cNvSpPr txBox="1"/>
          <p:nvPr/>
        </p:nvSpPr>
        <p:spPr>
          <a:xfrm>
            <a:off x="136516" y="4572000"/>
            <a:ext cx="9010672" cy="2400657"/>
          </a:xfrm>
          <a:prstGeom prst="rect">
            <a:avLst/>
          </a:prstGeom>
          <a:noFill/>
        </p:spPr>
        <p:txBody>
          <a:bodyPr wrap="none" rtlCol="0">
            <a:spAutoFit/>
          </a:bodyPr>
          <a:lstStyle/>
          <a:p>
            <a:r>
              <a:rPr lang="en-US" sz="2200" dirty="0">
                <a:solidFill>
                  <a:schemeClr val="tx1">
                    <a:lumMod val="95000"/>
                    <a:lumOff val="5000"/>
                  </a:schemeClr>
                </a:solidFill>
              </a:rPr>
              <a:t>EXAMPLE:</a:t>
            </a:r>
          </a:p>
          <a:p>
            <a:r>
              <a:rPr lang="en-US" sz="2200" dirty="0" smtClean="0">
                <a:solidFill>
                  <a:schemeClr val="tx1">
                    <a:lumMod val="95000"/>
                    <a:lumOff val="5000"/>
                  </a:schemeClr>
                </a:solidFill>
              </a:rPr>
              <a:t>Time expires in the 1</a:t>
            </a:r>
            <a:r>
              <a:rPr lang="en-US" sz="2200" baseline="30000" dirty="0" smtClean="0">
                <a:solidFill>
                  <a:schemeClr val="tx1">
                    <a:lumMod val="95000"/>
                    <a:lumOff val="5000"/>
                  </a:schemeClr>
                </a:solidFill>
              </a:rPr>
              <a:t>st</a:t>
            </a:r>
            <a:r>
              <a:rPr lang="en-US" sz="2200" dirty="0" smtClean="0">
                <a:solidFill>
                  <a:schemeClr val="tx1">
                    <a:lumMod val="95000"/>
                    <a:lumOff val="5000"/>
                  </a:schemeClr>
                </a:solidFill>
              </a:rPr>
              <a:t> half on a play in which A10 is beyond the neutral zone </a:t>
            </a:r>
          </a:p>
          <a:p>
            <a:r>
              <a:rPr lang="en-US" sz="2200" dirty="0" smtClean="0">
                <a:solidFill>
                  <a:schemeClr val="tx1">
                    <a:lumMod val="95000"/>
                    <a:lumOff val="5000"/>
                  </a:schemeClr>
                </a:solidFill>
              </a:rPr>
              <a:t>when he completes a pass to A87 in Team B’s end zone.</a:t>
            </a:r>
          </a:p>
          <a:p>
            <a:endParaRPr lang="en-US" sz="2200" dirty="0"/>
          </a:p>
          <a:p>
            <a:r>
              <a:rPr lang="en-US" sz="2200" dirty="0"/>
              <a:t>RULING: </a:t>
            </a:r>
            <a:r>
              <a:rPr lang="en-US" sz="2200" dirty="0" smtClean="0"/>
              <a:t>Team B accepts the penalty to nullify the score, but the period is not </a:t>
            </a:r>
          </a:p>
          <a:p>
            <a:r>
              <a:rPr lang="en-US" sz="2200" dirty="0" smtClean="0"/>
              <a:t>Extended because the penalty includes loss of down. The 1</a:t>
            </a:r>
            <a:r>
              <a:rPr lang="en-US" sz="2200" baseline="30000" dirty="0" smtClean="0"/>
              <a:t>st</a:t>
            </a:r>
            <a:r>
              <a:rPr lang="en-US" sz="2200" dirty="0" smtClean="0"/>
              <a:t> half ends.</a:t>
            </a:r>
            <a:endParaRPr lang="en-US" sz="2200" dirty="0"/>
          </a:p>
          <a:p>
            <a:endParaRPr lang="en-US" dirty="0"/>
          </a:p>
        </p:txBody>
      </p:sp>
    </p:spTree>
    <p:extLst>
      <p:ext uri="{BB962C8B-B14F-4D97-AF65-F5344CB8AC3E}">
        <p14:creationId xmlns:p14="http://schemas.microsoft.com/office/powerpoint/2010/main" val="353535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143000"/>
          </a:xfrm>
        </p:spPr>
        <p:txBody>
          <a:bodyPr>
            <a:noAutofit/>
          </a:bodyPr>
          <a:lstStyle/>
          <a:p>
            <a:r>
              <a:rPr lang="en-US" sz="3700" dirty="0" smtClean="0"/>
              <a:t>Timeouts: Starting and Stopping the Clock</a:t>
            </a:r>
            <a:endParaRPr lang="en-US" sz="3700" dirty="0"/>
          </a:p>
        </p:txBody>
      </p:sp>
      <p:sp>
        <p:nvSpPr>
          <p:cNvPr id="3" name="Content Placeholder 2"/>
          <p:cNvSpPr>
            <a:spLocks noGrp="1"/>
          </p:cNvSpPr>
          <p:nvPr>
            <p:ph idx="1"/>
          </p:nvPr>
        </p:nvSpPr>
        <p:spPr>
          <a:xfrm>
            <a:off x="457200" y="1295400"/>
            <a:ext cx="8534400" cy="5105400"/>
          </a:xfrm>
        </p:spPr>
        <p:txBody>
          <a:bodyPr>
            <a:normAutofit/>
          </a:bodyPr>
          <a:lstStyle/>
          <a:p>
            <a:pPr lvl="1"/>
            <a:r>
              <a:rPr lang="en-US" dirty="0" smtClean="0"/>
              <a:t>Timeout</a:t>
            </a:r>
          </a:p>
          <a:p>
            <a:pPr lvl="2"/>
            <a:r>
              <a:rPr lang="en-US" sz="2200" dirty="0" smtClean="0"/>
              <a:t>An official signal timeout when rules for stopping clock or timeout charged to a team or referee.  Other officials should repeat timeout signals. Referee may declare and charge himself with discretionary timeout for any contingency not elsewhere covered by rules.</a:t>
            </a:r>
          </a:p>
          <a:p>
            <a:pPr lvl="3"/>
            <a:r>
              <a:rPr lang="en-US" dirty="0" smtClean="0"/>
              <a:t>When a team’s charged timeouts are exhausted and requests timeout, officials shall </a:t>
            </a:r>
            <a:r>
              <a:rPr lang="en-US" b="1" u="sng" dirty="0" smtClean="0"/>
              <a:t>not </a:t>
            </a:r>
            <a:r>
              <a:rPr lang="en-US" dirty="0" smtClean="0"/>
              <a:t>acknowledge request.</a:t>
            </a:r>
          </a:p>
          <a:p>
            <a:pPr lvl="3"/>
            <a:r>
              <a:rPr lang="en-US" dirty="0" smtClean="0"/>
              <a:t>Once game begins, players shall not practice with ball on field of play or end zones except during half-time intermission.</a:t>
            </a:r>
          </a:p>
          <a:p>
            <a:pPr lvl="3"/>
            <a:endParaRPr lang="en-US" dirty="0" smtClean="0"/>
          </a:p>
        </p:txBody>
      </p:sp>
    </p:spTree>
    <p:extLst>
      <p:ext uri="{BB962C8B-B14F-4D97-AF65-F5344CB8AC3E}">
        <p14:creationId xmlns:p14="http://schemas.microsoft.com/office/powerpoint/2010/main" val="1036628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553200"/>
          </a:xfrm>
        </p:spPr>
        <p:txBody>
          <a:bodyPr>
            <a:normAutofit/>
          </a:bodyPr>
          <a:lstStyle/>
          <a:p>
            <a:pPr lvl="1"/>
            <a:r>
              <a:rPr lang="en-US" dirty="0" smtClean="0"/>
              <a:t>Starting and Stopping the Clock</a:t>
            </a:r>
          </a:p>
          <a:p>
            <a:pPr lvl="2"/>
            <a:r>
              <a:rPr lang="en-US" sz="2300" dirty="0" smtClean="0"/>
              <a:t>Free Kick. After ball is free-kicked, game clock shall be started on official’s signal, ball is legally touched in field of play or crosses goal line after being touched legally by Team B in its end zone.  Stopped on official’s signal when ball is dead.</a:t>
            </a:r>
          </a:p>
          <a:p>
            <a:pPr lvl="2"/>
            <a:r>
              <a:rPr lang="en-US" sz="2300" dirty="0" smtClean="0"/>
              <a:t>Scrimmage Down. Period begins </a:t>
            </a:r>
            <a:r>
              <a:rPr lang="en-US" sz="2300" dirty="0"/>
              <a:t>w</a:t>
            </a:r>
            <a:r>
              <a:rPr lang="en-US" sz="2300" dirty="0" smtClean="0"/>
              <a:t>ith a scrimmage down , game clock started when ball legally snapped. All other scrimmage downs , game clock start when ball is legally snapped, or on prior referee signal.  Game clock not run during a try, extension of period or during extra period</a:t>
            </a:r>
          </a:p>
          <a:p>
            <a:pPr lvl="2"/>
            <a:r>
              <a:rPr lang="en-US" sz="2300" dirty="0" smtClean="0"/>
              <a:t>After a Score.  Game clock stop of official's signal after touchdown, field goal or safety. Start again unless accepted penalty erases the score, then shall start when ball is legally snapped.</a:t>
            </a:r>
          </a:p>
        </p:txBody>
      </p:sp>
    </p:spTree>
    <p:extLst>
      <p:ext uri="{BB962C8B-B14F-4D97-AF65-F5344CB8AC3E}">
        <p14:creationId xmlns:p14="http://schemas.microsoft.com/office/powerpoint/2010/main" val="701415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248400"/>
          </a:xfrm>
        </p:spPr>
        <p:txBody>
          <a:bodyPr>
            <a:normAutofit lnSpcReduction="10000"/>
          </a:bodyPr>
          <a:lstStyle/>
          <a:p>
            <a:pPr lvl="2"/>
            <a:r>
              <a:rPr lang="en-US" sz="2100" dirty="0"/>
              <a:t>Starts on the Snap. Each of following, game clock stopped on official’s signal.  Play begins with snap, game clock will start on the snap:</a:t>
            </a:r>
          </a:p>
          <a:p>
            <a:pPr marL="1828800" lvl="3" indent="-457200">
              <a:buFont typeface="+mj-lt"/>
              <a:buAutoNum type="arabicPeriod"/>
            </a:pPr>
            <a:r>
              <a:rPr lang="en-US" dirty="0"/>
              <a:t>Touchback	</a:t>
            </a:r>
          </a:p>
          <a:p>
            <a:pPr marL="1828800" lvl="3" indent="-457200">
              <a:buFont typeface="+mj-lt"/>
              <a:buAutoNum type="arabicPeriod"/>
            </a:pPr>
            <a:r>
              <a:rPr lang="en-US" dirty="0"/>
              <a:t>Fewer than 2 mins. </a:t>
            </a:r>
            <a:r>
              <a:rPr lang="en-US" dirty="0" smtClean="0"/>
              <a:t>remaining </a:t>
            </a:r>
            <a:r>
              <a:rPr lang="en-US" dirty="0"/>
              <a:t>in half a Team A ball carrier fumble or backward pass ruled out of bounds. (Exception: After a Team A Forward fumbles, clock – referee’s signal)</a:t>
            </a:r>
          </a:p>
          <a:p>
            <a:pPr marL="1828800" lvl="3" indent="-457200">
              <a:buFont typeface="+mj-lt"/>
              <a:buAutoNum type="arabicPeriod"/>
            </a:pPr>
            <a:r>
              <a:rPr lang="en-US" dirty="0"/>
              <a:t>Team B awarded 1</a:t>
            </a:r>
            <a:r>
              <a:rPr lang="en-US" baseline="30000" dirty="0"/>
              <a:t>st</a:t>
            </a:r>
            <a:r>
              <a:rPr lang="en-US" dirty="0"/>
              <a:t> down and will snap ball.</a:t>
            </a:r>
          </a:p>
          <a:p>
            <a:pPr marL="1828800" lvl="3" indent="-457200">
              <a:buFont typeface="+mj-lt"/>
              <a:buAutoNum type="arabicPeriod"/>
            </a:pPr>
            <a:r>
              <a:rPr lang="en-US" dirty="0"/>
              <a:t>A forward pass ruled incomplete.</a:t>
            </a:r>
          </a:p>
          <a:p>
            <a:pPr marL="1828800" lvl="3" indent="-457200">
              <a:buFont typeface="+mj-lt"/>
              <a:buAutoNum type="arabicPeriod"/>
            </a:pPr>
            <a:r>
              <a:rPr lang="en-US" dirty="0"/>
              <a:t>A team is granted a charged timeout</a:t>
            </a:r>
          </a:p>
          <a:p>
            <a:pPr marL="1828800" lvl="3" indent="-457200">
              <a:buFont typeface="+mj-lt"/>
              <a:buAutoNum type="arabicPeriod"/>
            </a:pPr>
            <a:r>
              <a:rPr lang="en-US" dirty="0"/>
              <a:t>The ball become illegal</a:t>
            </a:r>
          </a:p>
          <a:p>
            <a:pPr marL="1828800" lvl="3" indent="-457200">
              <a:buFont typeface="+mj-lt"/>
              <a:buAutoNum type="arabicPeriod"/>
            </a:pPr>
            <a:r>
              <a:rPr lang="en-US" dirty="0"/>
              <a:t>Violation of a rule for mandatory equipment or illegal equipment.</a:t>
            </a:r>
          </a:p>
          <a:p>
            <a:pPr marL="1828800" lvl="3" indent="-457200">
              <a:buFont typeface="+mj-lt"/>
              <a:buAutoNum type="arabicPeriod"/>
            </a:pPr>
            <a:r>
              <a:rPr lang="en-US" dirty="0"/>
              <a:t>A legal kick down ends.</a:t>
            </a:r>
          </a:p>
          <a:p>
            <a:pPr marL="1828800" lvl="3" indent="-457200">
              <a:buFont typeface="+mj-lt"/>
              <a:buAutoNum type="arabicPeriod"/>
            </a:pPr>
            <a:r>
              <a:rPr lang="en-US" dirty="0"/>
              <a:t>A return kick made</a:t>
            </a:r>
          </a:p>
          <a:p>
            <a:pPr marL="1828800" lvl="3" indent="-457200">
              <a:buFont typeface="+mj-lt"/>
              <a:buAutoNum type="arabicPeriod"/>
            </a:pPr>
            <a:r>
              <a:rPr lang="en-US" dirty="0"/>
              <a:t>A scrimmage kick made beyond neutral zone</a:t>
            </a:r>
          </a:p>
          <a:p>
            <a:pPr marL="1828800" lvl="3" indent="-457200">
              <a:buFont typeface="+mj-lt"/>
              <a:buAutoNum type="arabicPeriod"/>
            </a:pPr>
            <a:r>
              <a:rPr lang="en-US" dirty="0"/>
              <a:t>Team A commits delay-of-game fouls while in scrimmage kick formation.</a:t>
            </a:r>
          </a:p>
          <a:p>
            <a:pPr marL="1828800" lvl="3" indent="-457200">
              <a:buFont typeface="+mj-lt"/>
              <a:buAutoNum type="arabicPeriod"/>
            </a:pPr>
            <a:r>
              <a:rPr lang="en-US" dirty="0"/>
              <a:t>A period ends.</a:t>
            </a:r>
          </a:p>
          <a:p>
            <a:endParaRPr lang="en-US" dirty="0"/>
          </a:p>
        </p:txBody>
      </p:sp>
    </p:spTree>
    <p:extLst>
      <p:ext uri="{BB962C8B-B14F-4D97-AF65-F5344CB8AC3E}">
        <p14:creationId xmlns:p14="http://schemas.microsoft.com/office/powerpoint/2010/main" val="418960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of Each Period</a:t>
            </a:r>
            <a:endParaRPr lang="en-US" dirty="0"/>
          </a:p>
        </p:txBody>
      </p:sp>
      <p:sp>
        <p:nvSpPr>
          <p:cNvPr id="3" name="Content Placeholder 2"/>
          <p:cNvSpPr>
            <a:spLocks noGrp="1"/>
          </p:cNvSpPr>
          <p:nvPr>
            <p:ph idx="1"/>
          </p:nvPr>
        </p:nvSpPr>
        <p:spPr>
          <a:xfrm>
            <a:off x="533400" y="1447800"/>
            <a:ext cx="8458200" cy="4953000"/>
          </a:xfrm>
        </p:spPr>
        <p:txBody>
          <a:bodyPr>
            <a:normAutofit fontScale="92500" lnSpcReduction="10000"/>
          </a:bodyPr>
          <a:lstStyle/>
          <a:p>
            <a:r>
              <a:rPr lang="en-US" dirty="0" smtClean="0"/>
              <a:t>First and Third Periods</a:t>
            </a:r>
          </a:p>
          <a:p>
            <a:pPr lvl="1"/>
            <a:r>
              <a:rPr lang="en-US" dirty="0" smtClean="0"/>
              <a:t>Pregame Warmup</a:t>
            </a:r>
          </a:p>
          <a:p>
            <a:pPr lvl="2"/>
            <a:r>
              <a:rPr lang="en-US" sz="2600" dirty="0" smtClean="0"/>
              <a:t>Access to the field for pregame warm ups, at least 22 mins. before opening kickoff. </a:t>
            </a:r>
          </a:p>
          <a:p>
            <a:pPr lvl="2"/>
            <a:r>
              <a:rPr lang="en-US" sz="2600" dirty="0" smtClean="0"/>
              <a:t>Each half will start with a kickoff</a:t>
            </a:r>
          </a:p>
          <a:p>
            <a:pPr lvl="2"/>
            <a:r>
              <a:rPr lang="en-US" sz="2600" dirty="0" smtClean="0"/>
              <a:t>3 mins. before scheduled starting time – coin toss at midfield in presence of not more than 4 </a:t>
            </a:r>
            <a:r>
              <a:rPr lang="en-US" sz="2600" dirty="0" smtClean="0"/>
              <a:t>captains </a:t>
            </a:r>
            <a:r>
              <a:rPr lang="en-US" sz="2600" dirty="0" smtClean="0"/>
              <a:t>of each team and another game official. </a:t>
            </a:r>
          </a:p>
          <a:p>
            <a:pPr lvl="2"/>
            <a:r>
              <a:rPr lang="en-US" sz="2600" dirty="0" smtClean="0"/>
              <a:t>During coin toss, each team remain in the area (between 9 yd</a:t>
            </a:r>
            <a:r>
              <a:rPr lang="en-US" sz="2600" dirty="0" smtClean="0"/>
              <a:t>. </a:t>
            </a:r>
            <a:r>
              <a:rPr lang="en-US" sz="2600" dirty="0" smtClean="0"/>
              <a:t>marks and sideline. Toss begins when field captains leave 9 yd</a:t>
            </a:r>
            <a:r>
              <a:rPr lang="en-US" sz="2600" dirty="0" smtClean="0"/>
              <a:t>. </a:t>
            </a:r>
            <a:r>
              <a:rPr lang="en-US" sz="2600" dirty="0" smtClean="0"/>
              <a:t>marks and ends when captains return to 9 </a:t>
            </a:r>
            <a:r>
              <a:rPr lang="en-US" sz="2600" dirty="0" smtClean="0"/>
              <a:t>yd. </a:t>
            </a:r>
            <a:r>
              <a:rPr lang="en-US" sz="2600" dirty="0" smtClean="0"/>
              <a:t>marks.</a:t>
            </a:r>
            <a:endParaRPr lang="en-US" sz="2600" dirty="0"/>
          </a:p>
        </p:txBody>
      </p:sp>
    </p:spTree>
    <p:extLst>
      <p:ext uri="{BB962C8B-B14F-4D97-AF65-F5344CB8AC3E}">
        <p14:creationId xmlns:p14="http://schemas.microsoft.com/office/powerpoint/2010/main" val="3956167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458200" cy="6553200"/>
          </a:xfrm>
        </p:spPr>
        <p:txBody>
          <a:bodyPr>
            <a:normAutofit fontScale="85000" lnSpcReduction="20000"/>
          </a:bodyPr>
          <a:lstStyle/>
          <a:p>
            <a:pPr lvl="2"/>
            <a:r>
              <a:rPr lang="en-US" dirty="0" smtClean="0"/>
              <a:t>Starts on the Referee’s Signal.  Following reasons, game clock stopped on official’s signal.  Next play begins with snap, game clock will start on referee’s signal:</a:t>
            </a:r>
          </a:p>
          <a:p>
            <a:pPr marL="1828800" lvl="3" indent="-457200">
              <a:buFont typeface="+mj-lt"/>
              <a:buAutoNum type="arabicPeriod"/>
            </a:pPr>
            <a:r>
              <a:rPr lang="en-US" dirty="0" smtClean="0"/>
              <a:t>Team A – 1</a:t>
            </a:r>
            <a:r>
              <a:rPr lang="en-US" baseline="30000" dirty="0" smtClean="0"/>
              <a:t>st</a:t>
            </a:r>
            <a:r>
              <a:rPr lang="en-US" dirty="0" smtClean="0"/>
              <a:t> down, either play or penalty.</a:t>
            </a:r>
          </a:p>
          <a:p>
            <a:pPr marL="1828800" lvl="3" indent="-457200">
              <a:buFont typeface="+mj-lt"/>
              <a:buAutoNum type="arabicPeriod"/>
            </a:pPr>
            <a:r>
              <a:rPr lang="en-US" dirty="0" smtClean="0"/>
              <a:t>Team A forward fumble – out of bounds.</a:t>
            </a:r>
          </a:p>
          <a:p>
            <a:pPr marL="1828800" lvl="3" indent="-457200">
              <a:buFont typeface="+mj-lt"/>
              <a:buAutoNum type="arabicPeriod"/>
            </a:pPr>
            <a:r>
              <a:rPr lang="en-US" dirty="0" smtClean="0"/>
              <a:t>Fewer than 2 mins. in half, Team A ball carrier, fumbles or backward pass ruled out of bounds.</a:t>
            </a:r>
          </a:p>
          <a:p>
            <a:pPr marL="1828800" lvl="3" indent="-457200">
              <a:buFont typeface="+mj-lt"/>
              <a:buAutoNum type="arabicPeriod"/>
            </a:pPr>
            <a:r>
              <a:rPr lang="en-US" dirty="0" smtClean="0"/>
              <a:t>To complete a penalty.</a:t>
            </a:r>
          </a:p>
          <a:p>
            <a:pPr marL="1828800" lvl="3" indent="-457200">
              <a:buFont typeface="+mj-lt"/>
              <a:buAutoNum type="arabicPeriod"/>
            </a:pPr>
            <a:r>
              <a:rPr lang="en-US" dirty="0" smtClean="0"/>
              <a:t>An injury timeout allowed for 1 or more players or official.</a:t>
            </a:r>
          </a:p>
          <a:p>
            <a:pPr marL="1828800" lvl="3" indent="-457200">
              <a:buFont typeface="+mj-lt"/>
              <a:buAutoNum type="arabicPeriod"/>
            </a:pPr>
            <a:r>
              <a:rPr lang="en-US" dirty="0" smtClean="0"/>
              <a:t>Inadvertent whistle </a:t>
            </a:r>
          </a:p>
          <a:p>
            <a:pPr marL="1828800" lvl="3" indent="-457200">
              <a:buFont typeface="+mj-lt"/>
              <a:buAutoNum type="arabicPeriod"/>
            </a:pPr>
            <a:r>
              <a:rPr lang="en-US" dirty="0" smtClean="0"/>
              <a:t>Possible 1</a:t>
            </a:r>
            <a:r>
              <a:rPr lang="en-US" baseline="30000" dirty="0" smtClean="0"/>
              <a:t>st</a:t>
            </a:r>
            <a:r>
              <a:rPr lang="en-US" dirty="0" smtClean="0"/>
              <a:t> down measurement</a:t>
            </a:r>
          </a:p>
          <a:p>
            <a:pPr marL="1828800" lvl="3" indent="-457200">
              <a:buFont typeface="+mj-lt"/>
              <a:buAutoNum type="arabicPeriod"/>
            </a:pPr>
            <a:r>
              <a:rPr lang="en-US" dirty="0" smtClean="0"/>
              <a:t>Delay making ball ready for play caused by both teams.</a:t>
            </a:r>
          </a:p>
          <a:p>
            <a:pPr marL="1828800" lvl="3" indent="-457200">
              <a:buFont typeface="+mj-lt"/>
              <a:buAutoNum type="arabicPeriod"/>
            </a:pPr>
            <a:r>
              <a:rPr lang="en-US" dirty="0" smtClean="0"/>
              <a:t>Live ball comes into possession of official</a:t>
            </a:r>
          </a:p>
          <a:p>
            <a:pPr marL="1828800" lvl="3" indent="-457200">
              <a:buFont typeface="+mj-lt"/>
              <a:buAutoNum type="arabicPeriod"/>
            </a:pPr>
            <a:r>
              <a:rPr lang="en-US" dirty="0" smtClean="0"/>
              <a:t>Head coach’s conference or instant replay challenge is requested</a:t>
            </a:r>
          </a:p>
          <a:p>
            <a:pPr marL="1828800" lvl="3" indent="-457200">
              <a:buFont typeface="+mj-lt"/>
              <a:buAutoNum type="arabicPeriod"/>
            </a:pPr>
            <a:r>
              <a:rPr lang="en-US" dirty="0" smtClean="0"/>
              <a:t>Referee grants media timeout</a:t>
            </a:r>
          </a:p>
          <a:p>
            <a:pPr marL="1828800" lvl="3" indent="-457200">
              <a:buFont typeface="+mj-lt"/>
              <a:buAutoNum type="arabicPeriod"/>
            </a:pPr>
            <a:r>
              <a:rPr lang="en-US" dirty="0" smtClean="0"/>
              <a:t>Referee – discretionary timeout</a:t>
            </a:r>
          </a:p>
          <a:p>
            <a:pPr marL="1828800" lvl="3" indent="-457200">
              <a:buFont typeface="+mj-lt"/>
              <a:buAutoNum type="arabicPeriod"/>
            </a:pPr>
            <a:r>
              <a:rPr lang="en-US" dirty="0" smtClean="0"/>
              <a:t>Referee – timeout unfair noise</a:t>
            </a:r>
          </a:p>
          <a:p>
            <a:pPr marL="1828800" lvl="3" indent="-457200">
              <a:buFont typeface="+mj-lt"/>
              <a:buAutoNum type="arabicPeriod"/>
            </a:pPr>
            <a:r>
              <a:rPr lang="en-US" dirty="0" smtClean="0"/>
              <a:t>Illegal pass thrown to conserve time</a:t>
            </a:r>
          </a:p>
          <a:p>
            <a:pPr marL="1828800" lvl="3" indent="-457200">
              <a:buFont typeface="+mj-lt"/>
              <a:buAutoNum type="arabicPeriod"/>
            </a:pPr>
            <a:r>
              <a:rPr lang="en-US" dirty="0" smtClean="0"/>
              <a:t>Referee interrupts 25-second count</a:t>
            </a:r>
          </a:p>
          <a:p>
            <a:pPr marL="1828800" lvl="3" indent="-457200">
              <a:buFont typeface="+mj-lt"/>
              <a:buAutoNum type="arabicPeriod"/>
            </a:pPr>
            <a:r>
              <a:rPr lang="en-US" dirty="0" smtClean="0"/>
              <a:t>Player’s helmet completely off through play</a:t>
            </a:r>
          </a:p>
          <a:p>
            <a:pPr marL="1828800" lvl="3" indent="-457200">
              <a:buFont typeface="+mj-lt"/>
              <a:buAutoNum type="arabicPeriod"/>
            </a:pPr>
            <a:r>
              <a:rPr lang="en-US" dirty="0" smtClean="0"/>
              <a:t>Either team commits dead-ball foul.</a:t>
            </a:r>
          </a:p>
          <a:p>
            <a:pPr lvl="2"/>
            <a:r>
              <a:rPr lang="en-US" dirty="0" smtClean="0"/>
              <a:t>Snap Supersedes Referee’s Signal.  One or more incidents cause game clock to be started on referee’s signal, occur in conjunction with any that cause it to be started on snap.</a:t>
            </a:r>
          </a:p>
          <a:p>
            <a:pPr marL="1828800" lvl="3" indent="-457200">
              <a:buFont typeface="+mj-lt"/>
              <a:buAutoNum type="arabicPeriod"/>
            </a:pPr>
            <a:endParaRPr lang="en-US" dirty="0" smtClean="0"/>
          </a:p>
          <a:p>
            <a:pPr marL="1828800" lvl="3" indent="-457200">
              <a:buFont typeface="+mj-lt"/>
              <a:buAutoNum type="arabicPeriod"/>
            </a:pPr>
            <a:endParaRPr lang="en-US" dirty="0" smtClean="0"/>
          </a:p>
          <a:p>
            <a:pPr marL="1828800" lvl="3" indent="-457200">
              <a:buFont typeface="+mj-lt"/>
              <a:buAutoNum type="arabicPeriod"/>
            </a:pPr>
            <a:endParaRPr lang="en-US" dirty="0" smtClean="0"/>
          </a:p>
          <a:p>
            <a:pPr marL="1828800" lvl="3" indent="-457200">
              <a:buFont typeface="+mj-lt"/>
              <a:buAutoNum type="arabicPeriod"/>
            </a:pPr>
            <a:endParaRPr lang="en-US" dirty="0"/>
          </a:p>
        </p:txBody>
      </p:sp>
    </p:spTree>
    <p:extLst>
      <p:ext uri="{BB962C8B-B14F-4D97-AF65-F5344CB8AC3E}">
        <p14:creationId xmlns:p14="http://schemas.microsoft.com/office/powerpoint/2010/main" val="1892270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763000" cy="6629400"/>
          </a:xfrm>
        </p:spPr>
        <p:txBody>
          <a:bodyPr>
            <a:normAutofit fontScale="92500" lnSpcReduction="10000"/>
          </a:bodyPr>
          <a:lstStyle/>
          <a:p>
            <a:pPr lvl="1"/>
            <a:r>
              <a:rPr lang="en-US" dirty="0" smtClean="0"/>
              <a:t>Suspending the Game</a:t>
            </a:r>
          </a:p>
          <a:p>
            <a:pPr lvl="2"/>
            <a:r>
              <a:rPr lang="en-US" sz="2200" dirty="0" smtClean="0"/>
              <a:t>Referee may suspend game temporarily when condition warrant such action.</a:t>
            </a:r>
          </a:p>
          <a:p>
            <a:pPr lvl="2"/>
            <a:r>
              <a:rPr lang="en-US" sz="2200" dirty="0" smtClean="0"/>
              <a:t>Game is stopped by person(s) not subject to rules or any other reason not in rules and cannot continue, referee shall:</a:t>
            </a:r>
          </a:p>
          <a:p>
            <a:pPr marL="1828800" lvl="3" indent="-457200">
              <a:buFont typeface="+mj-lt"/>
              <a:buAutoNum type="arabicPeriod"/>
            </a:pPr>
            <a:r>
              <a:rPr lang="en-US" dirty="0" smtClean="0"/>
              <a:t>Suspend play, team to team areas.</a:t>
            </a:r>
          </a:p>
          <a:p>
            <a:pPr marL="1828800" lvl="3" indent="-457200">
              <a:buFont typeface="+mj-lt"/>
              <a:buAutoNum type="arabicPeriod"/>
            </a:pPr>
            <a:r>
              <a:rPr lang="en-US" dirty="0" smtClean="0"/>
              <a:t>Refer to problem to those responsible of game’s mgmt.</a:t>
            </a:r>
          </a:p>
          <a:p>
            <a:pPr marL="1828800" lvl="3" indent="-457200">
              <a:buFont typeface="+mj-lt"/>
              <a:buAutoNum type="arabicPeriod"/>
            </a:pPr>
            <a:r>
              <a:rPr lang="en-US" dirty="0" smtClean="0"/>
              <a:t>Resume game when determines conditions are satisfactory.</a:t>
            </a:r>
          </a:p>
          <a:p>
            <a:pPr lvl="2"/>
            <a:r>
              <a:rPr lang="en-US" sz="2200" dirty="0" smtClean="0"/>
              <a:t>Game suspended and before end of the 4</a:t>
            </a:r>
            <a:r>
              <a:rPr lang="en-US" sz="2200" baseline="30000" dirty="0" smtClean="0"/>
              <a:t>th</a:t>
            </a:r>
            <a:r>
              <a:rPr lang="en-US" sz="2200" dirty="0" smtClean="0"/>
              <a:t> period, cannot be resumed, four options:</a:t>
            </a:r>
          </a:p>
          <a:p>
            <a:pPr marL="1828800" lvl="3" indent="-457200">
              <a:buFont typeface="+mj-lt"/>
              <a:buAutoNum type="arabicPeriod"/>
            </a:pPr>
            <a:r>
              <a:rPr lang="en-US" dirty="0" smtClean="0"/>
              <a:t>Resume the game at later date</a:t>
            </a:r>
          </a:p>
          <a:p>
            <a:pPr marL="1828800" lvl="3" indent="-457200">
              <a:buFont typeface="+mj-lt"/>
              <a:buAutoNum type="arabicPeriod"/>
            </a:pPr>
            <a:r>
              <a:rPr lang="en-US" dirty="0" smtClean="0"/>
              <a:t>Terminate game, determined final score</a:t>
            </a:r>
          </a:p>
          <a:p>
            <a:pPr marL="1828800" lvl="3" indent="-457200">
              <a:buFont typeface="+mj-lt"/>
              <a:buAutoNum type="arabicPeriod"/>
            </a:pPr>
            <a:r>
              <a:rPr lang="en-US" dirty="0" smtClean="0"/>
              <a:t>Forfeit of game</a:t>
            </a:r>
          </a:p>
          <a:p>
            <a:pPr marL="1828800" lvl="3" indent="-457200">
              <a:buFont typeface="+mj-lt"/>
              <a:buAutoNum type="arabicPeriod"/>
            </a:pPr>
            <a:r>
              <a:rPr lang="en-US" dirty="0" smtClean="0"/>
              <a:t>Declare no contest</a:t>
            </a:r>
          </a:p>
          <a:p>
            <a:pPr marL="914400" lvl="2" indent="0">
              <a:buNone/>
            </a:pPr>
            <a:r>
              <a:rPr lang="en-US" sz="2000" dirty="0" smtClean="0"/>
              <a:t>Option determined by conference policy if they are from same conference. In non-conference, athletic directors or designees with agree on option.  Agreement includes final score if game is terminated.</a:t>
            </a:r>
          </a:p>
          <a:p>
            <a:pPr lvl="2"/>
            <a:r>
              <a:rPr lang="en-US" sz="2000" dirty="0"/>
              <a:t>Game suspended after 4 periods of play, cannot resume – tie. Final score stands.</a:t>
            </a:r>
          </a:p>
          <a:p>
            <a:pPr lvl="2"/>
            <a:r>
              <a:rPr lang="en-US" sz="2000" dirty="0"/>
              <a:t>A suspended </a:t>
            </a:r>
            <a:r>
              <a:rPr lang="en-US" sz="2000" dirty="0" smtClean="0"/>
              <a:t>game - if </a:t>
            </a:r>
            <a:r>
              <a:rPr lang="en-US" sz="2000" dirty="0"/>
              <a:t>resumed, begins same time remaining and identical down, distance, field </a:t>
            </a:r>
            <a:r>
              <a:rPr lang="en-US" sz="2000" dirty="0" smtClean="0"/>
              <a:t>position </a:t>
            </a:r>
            <a:r>
              <a:rPr lang="en-US" sz="2000" dirty="0"/>
              <a:t>and player </a:t>
            </a:r>
            <a:r>
              <a:rPr lang="en-US" sz="2000" dirty="0" smtClean="0"/>
              <a:t>eligibility.</a:t>
            </a:r>
            <a:endParaRPr lang="en-US" sz="2000" dirty="0"/>
          </a:p>
          <a:p>
            <a:pPr marL="914400" lvl="2" indent="0">
              <a:buNone/>
            </a:pPr>
            <a:endParaRPr lang="en-US" sz="2000" dirty="0" smtClean="0"/>
          </a:p>
          <a:p>
            <a:pPr marL="914400" lvl="2" indent="0">
              <a:buNone/>
            </a:pPr>
            <a:endParaRPr lang="en-US" sz="2000" dirty="0" smtClean="0"/>
          </a:p>
          <a:p>
            <a:pPr lvl="2"/>
            <a:endParaRPr lang="en-US" sz="2200" dirty="0" smtClean="0"/>
          </a:p>
          <a:p>
            <a:pPr lvl="1"/>
            <a:endParaRPr lang="en-US" dirty="0"/>
          </a:p>
        </p:txBody>
      </p:sp>
    </p:spTree>
    <p:extLst>
      <p:ext uri="{BB962C8B-B14F-4D97-AF65-F5344CB8AC3E}">
        <p14:creationId xmlns:p14="http://schemas.microsoft.com/office/powerpoint/2010/main" val="294308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382000" cy="6553200"/>
          </a:xfrm>
        </p:spPr>
        <p:txBody>
          <a:bodyPr>
            <a:normAutofit fontScale="92500" lnSpcReduction="10000"/>
          </a:bodyPr>
          <a:lstStyle/>
          <a:p>
            <a:pPr lvl="1"/>
            <a:r>
              <a:rPr lang="en-US" dirty="0" smtClean="0"/>
              <a:t>Charged Team Timeouts</a:t>
            </a:r>
          </a:p>
          <a:p>
            <a:pPr lvl="2"/>
            <a:r>
              <a:rPr lang="en-US" dirty="0" smtClean="0"/>
              <a:t>Timeouts not exhausted , official allows charged team timeout when requested by player/coach – ball dead.</a:t>
            </a:r>
          </a:p>
          <a:p>
            <a:pPr lvl="3"/>
            <a:r>
              <a:rPr lang="en-US" dirty="0" smtClean="0"/>
              <a:t>Each team – 3 charge timeouts each half</a:t>
            </a:r>
          </a:p>
          <a:p>
            <a:pPr lvl="3"/>
            <a:r>
              <a:rPr lang="en-US" dirty="0" smtClean="0"/>
              <a:t>After ball dead and before snap, legal substitute may request timeout – between 9 yd. marks</a:t>
            </a:r>
          </a:p>
          <a:p>
            <a:pPr lvl="3"/>
            <a:r>
              <a:rPr lang="en-US" dirty="0" smtClean="0"/>
              <a:t>Player participated previous down – request timeout, between ball dead and snap, without being between 9 yd. marks.</a:t>
            </a:r>
          </a:p>
          <a:p>
            <a:pPr lvl="3"/>
            <a:r>
              <a:rPr lang="en-US" dirty="0" smtClean="0"/>
              <a:t>Head coach in or near coaching box may request timeout – ball dead and next snap.</a:t>
            </a:r>
          </a:p>
          <a:p>
            <a:pPr lvl="3"/>
            <a:r>
              <a:rPr lang="en-US" dirty="0" smtClean="0"/>
              <a:t>Player, substitute, head coach – request head coach’s conference with referee if coach believes improper rule enforcement. Rule enforcement not changed – charge time out or delay penalty if all timeouts used.</a:t>
            </a:r>
          </a:p>
          <a:p>
            <a:pPr lvl="4"/>
            <a:r>
              <a:rPr lang="en-US" dirty="0" smtClean="0"/>
              <a:t>Only referee may stop clock for head coach’s conference</a:t>
            </a:r>
          </a:p>
          <a:p>
            <a:pPr lvl="4"/>
            <a:r>
              <a:rPr lang="en-US" dirty="0" smtClean="0"/>
              <a:t>Request for head coach’s conference or challenge made before ball is snapped or free-kicked for next play and end of 2</a:t>
            </a:r>
            <a:r>
              <a:rPr lang="en-US" baseline="30000" dirty="0" smtClean="0"/>
              <a:t>nd</a:t>
            </a:r>
            <a:r>
              <a:rPr lang="en-US" dirty="0" smtClean="0"/>
              <a:t> or 4</a:t>
            </a:r>
            <a:r>
              <a:rPr lang="en-US" baseline="30000" dirty="0" smtClean="0"/>
              <a:t>th</a:t>
            </a:r>
            <a:r>
              <a:rPr lang="en-US" dirty="0" smtClean="0"/>
              <a:t> period.</a:t>
            </a:r>
          </a:p>
          <a:p>
            <a:pPr lvl="4"/>
            <a:r>
              <a:rPr lang="en-US" dirty="0" smtClean="0"/>
              <a:t>After head coach’s conference or challenge – full timeout is granted if charged by referee.</a:t>
            </a:r>
          </a:p>
          <a:p>
            <a:pPr lvl="4"/>
            <a:endParaRPr lang="en-US" dirty="0" smtClean="0"/>
          </a:p>
          <a:p>
            <a:pPr lvl="3"/>
            <a:endParaRPr lang="en-US" dirty="0"/>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28600" y="4474172"/>
            <a:ext cx="1828800" cy="1926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7730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629400"/>
          </a:xfrm>
        </p:spPr>
        <p:txBody>
          <a:bodyPr>
            <a:normAutofit fontScale="92500" lnSpcReduction="20000"/>
          </a:bodyPr>
          <a:lstStyle/>
          <a:p>
            <a:pPr lvl="1"/>
            <a:r>
              <a:rPr lang="en-US" dirty="0" smtClean="0"/>
              <a:t>Injury Timeout</a:t>
            </a:r>
          </a:p>
          <a:p>
            <a:pPr lvl="2"/>
            <a:r>
              <a:rPr lang="en-US" dirty="0" smtClean="0"/>
              <a:t>In event of injured player(s):</a:t>
            </a:r>
          </a:p>
          <a:p>
            <a:pPr marL="1828800" lvl="3" indent="-457200">
              <a:buFont typeface="+mj-lt"/>
              <a:buAutoNum type="arabicPeriod"/>
            </a:pPr>
            <a:r>
              <a:rPr lang="en-US" dirty="0" smtClean="0"/>
              <a:t>Official declare timeout, player must leave game for one down.</a:t>
            </a:r>
          </a:p>
          <a:p>
            <a:pPr marL="1828800" lvl="3" indent="-457200">
              <a:buFont typeface="+mj-lt"/>
              <a:buAutoNum type="arabicPeriod"/>
            </a:pPr>
            <a:r>
              <a:rPr lang="en-US" dirty="0" smtClean="0"/>
              <a:t>Player may not return, unless receives approval from medical personnel</a:t>
            </a:r>
          </a:p>
          <a:p>
            <a:pPr marL="1828800" lvl="3" indent="-457200">
              <a:buFont typeface="+mj-lt"/>
              <a:buAutoNum type="arabicPeriod"/>
            </a:pPr>
            <a:r>
              <a:rPr lang="en-US" dirty="0" smtClean="0"/>
              <a:t>Medical personnel special attention player exhibits signs of concussion.</a:t>
            </a:r>
          </a:p>
          <a:p>
            <a:pPr marL="1828800" lvl="3" indent="-457200">
              <a:buFont typeface="+mj-lt"/>
              <a:buAutoNum type="arabicPeriod"/>
            </a:pPr>
            <a:r>
              <a:rPr lang="en-US" dirty="0" smtClean="0"/>
              <a:t>Participant or official bleeding, blood on uniform or blood exposed skin – team area for treatment.  Return on medical personnel approval.</a:t>
            </a:r>
          </a:p>
          <a:p>
            <a:pPr lvl="2"/>
            <a:r>
              <a:rPr lang="en-US" dirty="0" smtClean="0"/>
              <a:t>Limit possible time-gain advantage for injuries, directed worded statement in The Football Code</a:t>
            </a:r>
          </a:p>
          <a:p>
            <a:pPr lvl="2"/>
            <a:r>
              <a:rPr lang="en-US" dirty="0" smtClean="0"/>
              <a:t>Injury timeout – follow time timeout</a:t>
            </a:r>
          </a:p>
          <a:p>
            <a:pPr lvl="2"/>
            <a:r>
              <a:rPr lang="en-US" dirty="0" smtClean="0"/>
              <a:t>Referee declare timeout for injured official</a:t>
            </a:r>
          </a:p>
          <a:p>
            <a:pPr lvl="2"/>
            <a:r>
              <a:rPr lang="en-US" dirty="0" smtClean="0"/>
              <a:t>After timeout for injured player of defense – play clock set at 25 seconds.</a:t>
            </a:r>
          </a:p>
          <a:p>
            <a:pPr lvl="2"/>
            <a:r>
              <a:rPr lang="en-US" dirty="0" smtClean="0"/>
              <a:t>Injured player only reason for stoppage (unless helmet coming off) less than 1 min.</a:t>
            </a:r>
          </a:p>
          <a:p>
            <a:pPr marL="1828800" lvl="3" indent="-457200">
              <a:buFont typeface="+mj-lt"/>
              <a:buAutoNum type="arabicPeriod"/>
            </a:pPr>
            <a:r>
              <a:rPr lang="en-US" dirty="0" smtClean="0"/>
              <a:t>Play clock – 25 sec. for injury</a:t>
            </a:r>
          </a:p>
          <a:p>
            <a:pPr marL="1828800" lvl="3" indent="-457200">
              <a:buFont typeface="+mj-lt"/>
              <a:buAutoNum type="arabicPeriod"/>
            </a:pPr>
            <a:r>
              <a:rPr lang="en-US" dirty="0" smtClean="0"/>
              <a:t>On the snap</a:t>
            </a:r>
          </a:p>
          <a:p>
            <a:pPr marL="1828800" lvl="3" indent="-457200">
              <a:buFont typeface="+mj-lt"/>
              <a:buAutoNum type="arabicPeriod"/>
            </a:pPr>
            <a:r>
              <a:rPr lang="en-US" dirty="0" smtClean="0"/>
              <a:t>No option of 10 sec. runoff, injuries to opposing players</a:t>
            </a:r>
          </a:p>
          <a:p>
            <a:pPr lvl="2"/>
            <a:endParaRPr lang="en-US" dirty="0" smtClean="0"/>
          </a:p>
        </p:txBody>
      </p:sp>
    </p:spTree>
    <p:extLst>
      <p:ext uri="{BB962C8B-B14F-4D97-AF65-F5344CB8AC3E}">
        <p14:creationId xmlns:p14="http://schemas.microsoft.com/office/powerpoint/2010/main" val="4074770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686800" cy="6096000"/>
          </a:xfrm>
        </p:spPr>
        <p:txBody>
          <a:bodyPr>
            <a:normAutofit/>
          </a:bodyPr>
          <a:lstStyle/>
          <a:p>
            <a:pPr lvl="1"/>
            <a:r>
              <a:rPr lang="en-US" dirty="0" smtClean="0"/>
              <a:t>Violation Timeouts</a:t>
            </a:r>
          </a:p>
          <a:p>
            <a:pPr lvl="2"/>
            <a:r>
              <a:rPr lang="en-US" dirty="0" smtClean="0"/>
              <a:t>For non compliance – team charge timeout</a:t>
            </a:r>
          </a:p>
          <a:p>
            <a:pPr lvl="1"/>
            <a:r>
              <a:rPr lang="en-US" dirty="0" smtClean="0"/>
              <a:t>Length of Timeouts</a:t>
            </a:r>
          </a:p>
          <a:p>
            <a:pPr lvl="2"/>
            <a:r>
              <a:rPr lang="en-US" dirty="0" smtClean="0"/>
              <a:t>Charged full timeout requested aby player or head coach, not exceed 1 min. 30 sec.  Includes 25-sec. play clock </a:t>
            </a:r>
          </a:p>
          <a:p>
            <a:pPr lvl="3"/>
            <a:r>
              <a:rPr lang="en-US" dirty="0" smtClean="0"/>
              <a:t>Live televised games only – timeout 30 sec. plus 25-sec play clock</a:t>
            </a:r>
          </a:p>
          <a:p>
            <a:pPr lvl="3"/>
            <a:r>
              <a:rPr lang="en-US" dirty="0" smtClean="0"/>
              <a:t>Any timeout 30 sec. long upon visual signal, made promptly after timeout requested.</a:t>
            </a:r>
          </a:p>
          <a:p>
            <a:pPr lvl="3"/>
            <a:r>
              <a:rPr lang="en-US" dirty="0" smtClean="0"/>
              <a:t>Other timeouts, not longer referee deems necessary for purpose radio or TV, but can be extended for injury</a:t>
            </a:r>
          </a:p>
          <a:p>
            <a:pPr lvl="3"/>
            <a:r>
              <a:rPr lang="en-US" dirty="0" smtClean="0"/>
              <a:t>If team with 1 min. 30 sec. time out ready and opponent is ready, referee declare ball ready for play.</a:t>
            </a:r>
          </a:p>
          <a:p>
            <a:pPr lvl="3"/>
            <a:r>
              <a:rPr lang="en-US" dirty="0" smtClean="0"/>
              <a:t>Length of referee’s timeout depends on circumstance</a:t>
            </a:r>
          </a:p>
          <a:p>
            <a:pPr lvl="3"/>
            <a:r>
              <a:rPr lang="en-US" dirty="0" smtClean="0"/>
              <a:t>Penalty options exercised before timeout</a:t>
            </a:r>
          </a:p>
          <a:p>
            <a:pPr lvl="3"/>
            <a:r>
              <a:rPr lang="en-US" dirty="0" smtClean="0"/>
              <a:t>Intermission after safety, try or successful field goal – no more than 1 min. extended for radio or TV.</a:t>
            </a:r>
          </a:p>
          <a:p>
            <a:pPr lvl="3"/>
            <a:endParaRPr lang="en-US" dirty="0" smtClean="0"/>
          </a:p>
          <a:p>
            <a:pPr lvl="3"/>
            <a:endParaRPr lang="en-US" dirty="0" smtClean="0"/>
          </a:p>
        </p:txBody>
      </p:sp>
    </p:spTree>
    <p:extLst>
      <p:ext uri="{BB962C8B-B14F-4D97-AF65-F5344CB8AC3E}">
        <p14:creationId xmlns:p14="http://schemas.microsoft.com/office/powerpoint/2010/main" val="36820648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181600"/>
          </a:xfrm>
        </p:spPr>
        <p:txBody>
          <a:bodyPr/>
          <a:lstStyle/>
          <a:p>
            <a:pPr lvl="1"/>
            <a:r>
              <a:rPr lang="en-US" dirty="0" smtClean="0"/>
              <a:t>Referee’s Notification</a:t>
            </a:r>
          </a:p>
          <a:p>
            <a:pPr lvl="2"/>
            <a:r>
              <a:rPr lang="en-US" dirty="0" smtClean="0"/>
              <a:t>During full time out referee will notify teams after 1 min. Ball ready 5 sec. later. 30 sec. timeout, referees will notify teams after 30 sec. </a:t>
            </a:r>
            <a:r>
              <a:rPr lang="en-US" dirty="0"/>
              <a:t>Ball ready 5 </a:t>
            </a:r>
            <a:r>
              <a:rPr lang="en-US" dirty="0" smtClean="0"/>
              <a:t>sec. later.</a:t>
            </a:r>
          </a:p>
          <a:p>
            <a:pPr lvl="3"/>
            <a:r>
              <a:rPr lang="en-US" dirty="0" smtClean="0"/>
              <a:t>3</a:t>
            </a:r>
            <a:r>
              <a:rPr lang="en-US" baseline="30000" dirty="0" smtClean="0"/>
              <a:t>rd</a:t>
            </a:r>
            <a:r>
              <a:rPr lang="en-US" dirty="0" smtClean="0"/>
              <a:t> timeout, referee notify field captain and head coach of that team.</a:t>
            </a:r>
          </a:p>
          <a:p>
            <a:pPr lvl="3"/>
            <a:r>
              <a:rPr lang="en-US" dirty="0" smtClean="0"/>
              <a:t>Unless visual game clock, referee shall notify2 mins playing remaining in each half.  May stop clock for that.</a:t>
            </a:r>
          </a:p>
          <a:p>
            <a:pPr lvl="4"/>
            <a:r>
              <a:rPr lang="en-US" dirty="0" smtClean="0"/>
              <a:t>Play clock count is not interrupted</a:t>
            </a:r>
          </a:p>
          <a:p>
            <a:pPr lvl="4"/>
            <a:r>
              <a:rPr lang="en-US" dirty="0" smtClean="0"/>
              <a:t>Clock starts on the start after 2 min. notification</a:t>
            </a:r>
          </a:p>
          <a:p>
            <a:pPr lvl="3"/>
            <a:r>
              <a:rPr lang="en-US" dirty="0" smtClean="0"/>
              <a:t>Visual game clock not official timing device, referee will notify captains and head coach</a:t>
            </a:r>
          </a:p>
        </p:txBody>
      </p:sp>
    </p:spTree>
    <p:extLst>
      <p:ext uri="{BB962C8B-B14F-4D97-AF65-F5344CB8AC3E}">
        <p14:creationId xmlns:p14="http://schemas.microsoft.com/office/powerpoint/2010/main" val="2854467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4953000"/>
          </a:xfrm>
        </p:spPr>
        <p:txBody>
          <a:bodyPr>
            <a:normAutofit lnSpcReduction="10000"/>
          </a:bodyPr>
          <a:lstStyle/>
          <a:p>
            <a:pPr lvl="1"/>
            <a:r>
              <a:rPr lang="en-US" dirty="0"/>
              <a:t>Helmet Comes Off – Timeout</a:t>
            </a:r>
          </a:p>
          <a:p>
            <a:pPr lvl="2"/>
            <a:r>
              <a:rPr lang="en-US" dirty="0"/>
              <a:t>Player’s helmet comes completely off during play, other than foul – player must leave game for next down.  Clock stops at end of down, player may remain and team charged timeout.</a:t>
            </a:r>
          </a:p>
          <a:p>
            <a:pPr lvl="2"/>
            <a:r>
              <a:rPr lang="en-US" dirty="0" smtClean="0"/>
              <a:t>Helmet comes off only reason – stopping clock</a:t>
            </a:r>
          </a:p>
          <a:p>
            <a:pPr marL="1828800" lvl="3" indent="-457200">
              <a:buFont typeface="+mj-lt"/>
              <a:buAutoNum type="arabicPeriod"/>
            </a:pPr>
            <a:r>
              <a:rPr lang="en-US" dirty="0" smtClean="0"/>
              <a:t>Play clock set at 25 sec. for offense and defense with 1 or more mins. Clock starts on referee’s signal.</a:t>
            </a:r>
          </a:p>
          <a:p>
            <a:pPr marL="1828800" lvl="3" indent="-457200">
              <a:buFont typeface="+mj-lt"/>
              <a:buAutoNum type="arabicPeriod"/>
            </a:pPr>
            <a:r>
              <a:rPr lang="en-US" dirty="0" smtClean="0"/>
              <a:t>Less than 1 min. in half. No 10 sec. runoff – start on the snap.</a:t>
            </a:r>
          </a:p>
          <a:p>
            <a:pPr lvl="2"/>
            <a:r>
              <a:rPr lang="en-US" dirty="0" smtClean="0"/>
              <a:t>Ball carrier’s helmet comes off, ball dead, not ball carrier – live ball, but must stop or personal foul.</a:t>
            </a:r>
          </a:p>
          <a:p>
            <a:pPr lvl="2"/>
            <a:r>
              <a:rPr lang="en-US" dirty="0" smtClean="0"/>
              <a:t>Player who intentionally removes helmet during down, commits foul for unsportsmanlike</a:t>
            </a:r>
          </a:p>
          <a:p>
            <a:pPr marL="1371600" lvl="3" indent="0">
              <a:buNone/>
            </a:pPr>
            <a:endParaRPr lang="en-US" dirty="0"/>
          </a:p>
        </p:txBody>
      </p:sp>
      <p:sp>
        <p:nvSpPr>
          <p:cNvPr id="4" name="TextBox 3"/>
          <p:cNvSpPr txBox="1"/>
          <p:nvPr/>
        </p:nvSpPr>
        <p:spPr>
          <a:xfrm>
            <a:off x="136516" y="4685943"/>
            <a:ext cx="8734571" cy="2123658"/>
          </a:xfrm>
          <a:prstGeom prst="rect">
            <a:avLst/>
          </a:prstGeom>
          <a:noFill/>
        </p:spPr>
        <p:txBody>
          <a:bodyPr wrap="none" rtlCol="0">
            <a:spAutoFit/>
          </a:bodyPr>
          <a:lstStyle/>
          <a:p>
            <a:r>
              <a:rPr lang="en-US" sz="2200" dirty="0">
                <a:solidFill>
                  <a:schemeClr val="tx1">
                    <a:lumMod val="95000"/>
                    <a:lumOff val="5000"/>
                  </a:schemeClr>
                </a:solidFill>
              </a:rPr>
              <a:t>EXAMPLE:</a:t>
            </a:r>
          </a:p>
          <a:p>
            <a:r>
              <a:rPr lang="en-US" sz="2200" dirty="0" smtClean="0"/>
              <a:t>After being treated for a bleeding wound, A20 attempts to enter the game </a:t>
            </a:r>
          </a:p>
          <a:p>
            <a:r>
              <a:rPr lang="en-US" sz="2200" dirty="0" smtClean="0"/>
              <a:t>before the next snap. </a:t>
            </a:r>
          </a:p>
          <a:p>
            <a:endParaRPr lang="en-US" sz="2200" dirty="0"/>
          </a:p>
          <a:p>
            <a:r>
              <a:rPr lang="en-US" sz="2200" dirty="0"/>
              <a:t>RULING: </a:t>
            </a:r>
            <a:r>
              <a:rPr lang="en-US" sz="2200" dirty="0" smtClean="0"/>
              <a:t>A20 must remain out of the game for at least one play.  He may </a:t>
            </a:r>
          </a:p>
          <a:p>
            <a:r>
              <a:rPr lang="en-US" sz="2200" dirty="0" smtClean="0"/>
              <a:t>return only on approval of team medical personnel.</a:t>
            </a:r>
            <a:endParaRPr lang="en-US" dirty="0"/>
          </a:p>
        </p:txBody>
      </p:sp>
    </p:spTree>
    <p:extLst>
      <p:ext uri="{BB962C8B-B14F-4D97-AF65-F5344CB8AC3E}">
        <p14:creationId xmlns:p14="http://schemas.microsoft.com/office/powerpoint/2010/main" val="3707249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Delays/Clock Tactics</a:t>
            </a:r>
            <a:endParaRPr lang="en-US" dirty="0"/>
          </a:p>
        </p:txBody>
      </p:sp>
      <p:sp>
        <p:nvSpPr>
          <p:cNvPr id="3" name="Content Placeholder 2"/>
          <p:cNvSpPr>
            <a:spLocks noGrp="1"/>
          </p:cNvSpPr>
          <p:nvPr>
            <p:ph idx="1"/>
          </p:nvPr>
        </p:nvSpPr>
        <p:spPr>
          <a:xfrm>
            <a:off x="457200" y="1143000"/>
            <a:ext cx="8229600" cy="5257800"/>
          </a:xfrm>
        </p:spPr>
        <p:txBody>
          <a:bodyPr>
            <a:normAutofit fontScale="77500" lnSpcReduction="20000"/>
          </a:bodyPr>
          <a:lstStyle/>
          <a:p>
            <a:r>
              <a:rPr lang="en-US" sz="3000" dirty="0" smtClean="0"/>
              <a:t>Delaying the start of a Half</a:t>
            </a:r>
          </a:p>
          <a:p>
            <a:pPr lvl="1"/>
            <a:r>
              <a:rPr lang="en-US" sz="2600" dirty="0" smtClean="0"/>
              <a:t>All players for both teams must be on the field for the opening play.  When both teams refuse  for with half – home team must be first.</a:t>
            </a:r>
          </a:p>
          <a:p>
            <a:pPr lvl="2"/>
            <a:r>
              <a:rPr lang="en-US" dirty="0" smtClean="0"/>
              <a:t>Home mgmt responsible for clearing field of play, end zones beginning of each half.</a:t>
            </a:r>
          </a:p>
          <a:p>
            <a:r>
              <a:rPr lang="en-US" sz="3000" dirty="0" smtClean="0"/>
              <a:t>Illegal Delay of the Game</a:t>
            </a:r>
          </a:p>
          <a:p>
            <a:pPr lvl="1"/>
            <a:r>
              <a:rPr lang="en-US" sz="2600" dirty="0" smtClean="0"/>
              <a:t>Officials make ball ready throughout game. Play clock start count-down from either 25 sec. Foul for illegal delay play clock at :00 before ball in play.</a:t>
            </a:r>
          </a:p>
          <a:p>
            <a:pPr lvl="1"/>
            <a:r>
              <a:rPr lang="en-US" sz="2600" dirty="0" smtClean="0"/>
              <a:t>Illegal delay includes:</a:t>
            </a:r>
          </a:p>
          <a:p>
            <a:pPr lvl="2"/>
            <a:r>
              <a:rPr lang="en-US" sz="2200" dirty="0" smtClean="0"/>
              <a:t>Deliberately advancing ball, after dead.</a:t>
            </a:r>
          </a:p>
          <a:p>
            <a:pPr lvl="2"/>
            <a:r>
              <a:rPr lang="en-US" sz="2200" dirty="0" smtClean="0"/>
              <a:t>Team has expended it 3 timeouts and commits any unsportsmanlike.</a:t>
            </a:r>
          </a:p>
          <a:p>
            <a:pPr lvl="2"/>
            <a:r>
              <a:rPr lang="en-US" sz="2200" dirty="0" smtClean="0"/>
              <a:t>Team not ready after intermission between periods, after score, after radio/TV timeout or when referee puts ball in play.</a:t>
            </a:r>
          </a:p>
          <a:p>
            <a:pPr lvl="2"/>
            <a:r>
              <a:rPr lang="en-US" sz="2200" dirty="0" smtClean="0"/>
              <a:t>Defensive verbal tactics, interrupt offensive signals</a:t>
            </a:r>
          </a:p>
          <a:p>
            <a:pPr lvl="2"/>
            <a:r>
              <a:rPr lang="en-US" sz="2200" dirty="0" smtClean="0"/>
              <a:t>Defensive actions to cause false start</a:t>
            </a:r>
          </a:p>
          <a:p>
            <a:pPr lvl="2"/>
            <a:r>
              <a:rPr lang="en-US" sz="2200" dirty="0" smtClean="0"/>
              <a:t>Ball in play before ready for play</a:t>
            </a:r>
          </a:p>
          <a:p>
            <a:pPr lvl="2"/>
            <a:r>
              <a:rPr lang="en-US" sz="2200" dirty="0" smtClean="0"/>
              <a:t>Sideline interference</a:t>
            </a:r>
          </a:p>
          <a:p>
            <a:pPr lvl="2"/>
            <a:r>
              <a:rPr lang="en-US" sz="2200" dirty="0" smtClean="0"/>
              <a:t>Action to delay officials making ball ready for play</a:t>
            </a:r>
          </a:p>
          <a:p>
            <a:pPr lvl="1"/>
            <a:endParaRPr lang="en-US" dirty="0" smtClean="0"/>
          </a:p>
          <a:p>
            <a:pPr lvl="1"/>
            <a:endParaRPr lang="en-US" dirty="0"/>
          </a:p>
        </p:txBody>
      </p:sp>
      <p:pic>
        <p:nvPicPr>
          <p:cNvPr id="4" name="Picture 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19999" y="4800600"/>
            <a:ext cx="1285631" cy="1907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51817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92500" lnSpcReduction="10000"/>
          </a:bodyPr>
          <a:lstStyle/>
          <a:p>
            <a:r>
              <a:rPr lang="en-US" dirty="0" smtClean="0"/>
              <a:t>Unfair Clock Tactics</a:t>
            </a:r>
          </a:p>
          <a:p>
            <a:pPr lvl="1"/>
            <a:r>
              <a:rPr lang="en-US" dirty="0" smtClean="0"/>
              <a:t>Referee shall order clock to be started or stopped, based on observation of unfair tactics to consume or conserve time, if team is ahead in score.  Clock will start on ready-for-play signal.</a:t>
            </a:r>
          </a:p>
          <a:p>
            <a:r>
              <a:rPr lang="en-US" dirty="0" smtClean="0"/>
              <a:t>10-Second Runoff from Game Clock-Foul </a:t>
            </a:r>
            <a:r>
              <a:rPr lang="en-US" sz="2300" dirty="0" smtClean="0"/>
              <a:t>(*Adopted – but really don’t use)</a:t>
            </a:r>
          </a:p>
          <a:p>
            <a:pPr lvl="1"/>
            <a:r>
              <a:rPr lang="en-US" dirty="0" smtClean="0"/>
              <a:t>Game clock running, less than 1 min. in either half, before change of possession – if either team commits a foul – clock to stop.  Fouls that are in this category are not limited to:</a:t>
            </a:r>
          </a:p>
          <a:p>
            <a:pPr lvl="2"/>
            <a:r>
              <a:rPr lang="en-US" sz="2600" dirty="0" smtClean="0"/>
              <a:t>Any foul prevents snap(false start, encroachment, etc..)</a:t>
            </a:r>
          </a:p>
          <a:p>
            <a:pPr lvl="2"/>
            <a:r>
              <a:rPr lang="en-US" sz="2600" dirty="0" smtClean="0"/>
              <a:t>Intentional grounding – stop clock</a:t>
            </a:r>
          </a:p>
          <a:p>
            <a:pPr lvl="2"/>
            <a:r>
              <a:rPr lang="en-US" sz="2600" dirty="0" smtClean="0"/>
              <a:t>Incomplete illegal forward pass</a:t>
            </a:r>
          </a:p>
          <a:p>
            <a:pPr lvl="2"/>
            <a:r>
              <a:rPr lang="en-US" sz="2600" dirty="0" smtClean="0"/>
              <a:t>Backward pass thrown out of bounds – stop clock</a:t>
            </a:r>
          </a:p>
          <a:p>
            <a:pPr lvl="2"/>
            <a:r>
              <a:rPr lang="en-US" sz="2600" dirty="0" smtClean="0"/>
              <a:t>Any other foul committed  intent – stop clock</a:t>
            </a:r>
          </a:p>
        </p:txBody>
      </p:sp>
    </p:spTree>
    <p:extLst>
      <p:ext uri="{BB962C8B-B14F-4D97-AF65-F5344CB8AC3E}">
        <p14:creationId xmlns:p14="http://schemas.microsoft.com/office/powerpoint/2010/main" val="1527027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Substitutions</a:t>
            </a:r>
            <a:endParaRPr lang="en-US" dirty="0"/>
          </a:p>
        </p:txBody>
      </p:sp>
      <p:sp>
        <p:nvSpPr>
          <p:cNvPr id="3" name="Content Placeholder 2"/>
          <p:cNvSpPr>
            <a:spLocks noGrp="1"/>
          </p:cNvSpPr>
          <p:nvPr>
            <p:ph idx="1"/>
          </p:nvPr>
        </p:nvSpPr>
        <p:spPr>
          <a:xfrm>
            <a:off x="457200" y="1143000"/>
            <a:ext cx="8229600" cy="5410200"/>
          </a:xfrm>
        </p:spPr>
        <p:txBody>
          <a:bodyPr>
            <a:normAutofit fontScale="70000" lnSpcReduction="20000"/>
          </a:bodyPr>
          <a:lstStyle/>
          <a:p>
            <a:r>
              <a:rPr lang="en-US" dirty="0" smtClean="0"/>
              <a:t>Substitutions Procedures</a:t>
            </a:r>
          </a:p>
          <a:p>
            <a:pPr lvl="1"/>
            <a:r>
              <a:rPr lang="en-US" dirty="0" smtClean="0"/>
              <a:t>Legal substitutes for either team – between periods, after score or try, between downs – replacing a player.</a:t>
            </a:r>
          </a:p>
          <a:p>
            <a:r>
              <a:rPr lang="en-US" dirty="0" smtClean="0"/>
              <a:t>Legal Substitutions</a:t>
            </a:r>
          </a:p>
          <a:p>
            <a:pPr lvl="1"/>
            <a:r>
              <a:rPr lang="en-US" dirty="0" smtClean="0"/>
              <a:t>May replace a player or fill a vacancy if none of the following restrictions are violated:</a:t>
            </a:r>
          </a:p>
          <a:p>
            <a:pPr lvl="2"/>
            <a:r>
              <a:rPr lang="en-US" sz="2600" dirty="0" smtClean="0"/>
              <a:t>No substitute enter while ball is in play</a:t>
            </a:r>
          </a:p>
          <a:p>
            <a:pPr lvl="2"/>
            <a:r>
              <a:rPr lang="en-US" sz="2600" dirty="0" smtClean="0"/>
              <a:t>No player, in excess of 11 shall leave field while ball is in play</a:t>
            </a:r>
          </a:p>
          <a:p>
            <a:pPr marL="1828800" lvl="3" indent="-457200">
              <a:buFont typeface="+mj-lt"/>
              <a:buAutoNum type="arabicPeriod"/>
            </a:pPr>
            <a:r>
              <a:rPr lang="en-US" sz="2600" dirty="0" smtClean="0"/>
              <a:t>Incoming substitute enter from team area, exiting player to team area	</a:t>
            </a:r>
          </a:p>
          <a:p>
            <a:pPr marL="1828800" lvl="3" indent="-457200">
              <a:buFont typeface="+mj-lt"/>
              <a:buAutoNum type="arabicPeriod"/>
            </a:pPr>
            <a:r>
              <a:rPr lang="en-US" sz="2600" dirty="0" smtClean="0"/>
              <a:t>Exiting player leave field of play and end zone.  Leaves within 3 sec.</a:t>
            </a:r>
          </a:p>
          <a:p>
            <a:pPr lvl="2"/>
            <a:r>
              <a:rPr lang="en-US" sz="2600" dirty="0" smtClean="0"/>
              <a:t>Substitutes and replaced players must remain in/out game for one play, except between periods, after a score, timeout</a:t>
            </a:r>
          </a:p>
          <a:p>
            <a:pPr lvl="2"/>
            <a:r>
              <a:rPr lang="en-US" sz="2600" dirty="0" smtClean="0"/>
              <a:t>Team A prohibited to rush quickly to line of scrimmage as attempt for defensive disadvantage.  Officials will not permit ball to be snapped unless Team B has substitutes in position.</a:t>
            </a:r>
          </a:p>
          <a:p>
            <a:pPr lvl="1"/>
            <a:r>
              <a:rPr lang="en-US" dirty="0" smtClean="0"/>
              <a:t>Potential penalties (1</a:t>
            </a:r>
            <a:r>
              <a:rPr lang="en-US" baseline="30000" dirty="0" smtClean="0"/>
              <a:t>st</a:t>
            </a:r>
            <a:r>
              <a:rPr lang="en-US" dirty="0" smtClean="0"/>
              <a:t> offense – dead ball foul ,delay of game; 2</a:t>
            </a:r>
            <a:r>
              <a:rPr lang="en-US" baseline="30000" dirty="0" smtClean="0"/>
              <a:t>nd</a:t>
            </a:r>
            <a:r>
              <a:rPr lang="en-US" dirty="0" smtClean="0"/>
              <a:t> offense – dead-ball foul, unsportsmanlike 15 yd..)</a:t>
            </a:r>
            <a:endParaRPr lang="en-US" dirty="0"/>
          </a:p>
        </p:txBody>
      </p:sp>
    </p:spTree>
    <p:extLst>
      <p:ext uri="{BB962C8B-B14F-4D97-AF65-F5344CB8AC3E}">
        <p14:creationId xmlns:p14="http://schemas.microsoft.com/office/powerpoint/2010/main" val="4232006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41437"/>
            <a:ext cx="8229600" cy="4906963"/>
          </a:xfrm>
        </p:spPr>
        <p:txBody>
          <a:bodyPr>
            <a:normAutofit/>
          </a:bodyPr>
          <a:lstStyle/>
          <a:p>
            <a:pPr lvl="2"/>
            <a:r>
              <a:rPr lang="en-US" dirty="0" smtClean="0"/>
              <a:t>The winner of the toss shall choose </a:t>
            </a:r>
            <a:r>
              <a:rPr lang="en-US" b="1" u="sng" dirty="0" smtClean="0"/>
              <a:t>one</a:t>
            </a:r>
            <a:r>
              <a:rPr lang="en-US" dirty="0" smtClean="0"/>
              <a:t> of the following options:</a:t>
            </a:r>
          </a:p>
          <a:p>
            <a:pPr marL="1828800" lvl="3" indent="-457200">
              <a:buFont typeface="+mj-lt"/>
              <a:buAutoNum type="arabicPeriod"/>
            </a:pPr>
            <a:r>
              <a:rPr lang="en-US" sz="2200" dirty="0" smtClean="0"/>
              <a:t>To designate which team shall kick off.</a:t>
            </a:r>
          </a:p>
          <a:p>
            <a:pPr marL="1828800" lvl="3" indent="-457200">
              <a:buFont typeface="+mj-lt"/>
              <a:buAutoNum type="arabicPeriod"/>
            </a:pPr>
            <a:r>
              <a:rPr lang="en-US" sz="2200" dirty="0" smtClean="0"/>
              <a:t>To designate goal line his team shall defend.</a:t>
            </a:r>
          </a:p>
          <a:p>
            <a:pPr marL="1828800" lvl="3" indent="-457200">
              <a:buFont typeface="+mj-lt"/>
              <a:buAutoNum type="arabicPeriod"/>
            </a:pPr>
            <a:r>
              <a:rPr lang="en-US" sz="2200" dirty="0" smtClean="0"/>
              <a:t>Opponent To defer his elections to the second half.</a:t>
            </a:r>
          </a:p>
          <a:p>
            <a:pPr lvl="2"/>
            <a:r>
              <a:rPr lang="en-US" dirty="0" smtClean="0"/>
              <a:t>If winner of toss chooses option 3,  then after the opponent’s choice - the winner selects the available option (1 or 2)</a:t>
            </a:r>
          </a:p>
          <a:p>
            <a:pPr lvl="2"/>
            <a:r>
              <a:rPr lang="en-US" dirty="0" smtClean="0"/>
              <a:t>For the second half the loser of the toss, or the winner who chooses option 3 shall choose option 1 or 2 .  The opponent then chooses the remaining available option.</a:t>
            </a:r>
          </a:p>
          <a:p>
            <a:pPr lvl="2"/>
            <a:endParaRPr lang="en-US" dirty="0"/>
          </a:p>
        </p:txBody>
      </p:sp>
    </p:spTree>
    <p:extLst>
      <p:ext uri="{BB962C8B-B14F-4D97-AF65-F5344CB8AC3E}">
        <p14:creationId xmlns:p14="http://schemas.microsoft.com/office/powerpoint/2010/main" val="30130245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1"/>
            <a:ext cx="8229600" cy="3657599"/>
          </a:xfrm>
        </p:spPr>
        <p:txBody>
          <a:bodyPr>
            <a:normAutofit fontScale="92500" lnSpcReduction="10000"/>
          </a:bodyPr>
          <a:lstStyle/>
          <a:p>
            <a:r>
              <a:rPr lang="en-US" sz="3000" dirty="0" smtClean="0"/>
              <a:t>More Than Eleven Players on the Field</a:t>
            </a:r>
          </a:p>
          <a:p>
            <a:pPr lvl="1"/>
            <a:r>
              <a:rPr lang="en-US" sz="2600" dirty="0" smtClean="0"/>
              <a:t>Team A may not break huddle  with more than 11 players for more than 3 sec.  Officials stop action whether or not ball is snapped</a:t>
            </a:r>
          </a:p>
          <a:p>
            <a:pPr lvl="1"/>
            <a:r>
              <a:rPr lang="en-US" sz="2600" dirty="0" smtClean="0"/>
              <a:t>Team B allowed to have more than 11 players to see offensive formation, but not retain more than 11 in formation if the snap.  Officials stop action.</a:t>
            </a:r>
          </a:p>
          <a:p>
            <a:pPr lvl="1"/>
            <a:r>
              <a:rPr lang="en-US" sz="2600" dirty="0" smtClean="0"/>
              <a:t>Officials not detect excessive number of player during or after down is over.  Treated as live-ball.</a:t>
            </a:r>
          </a:p>
        </p:txBody>
      </p:sp>
      <p:sp>
        <p:nvSpPr>
          <p:cNvPr id="4" name="TextBox 3"/>
          <p:cNvSpPr txBox="1"/>
          <p:nvPr/>
        </p:nvSpPr>
        <p:spPr>
          <a:xfrm>
            <a:off x="0" y="3505200"/>
            <a:ext cx="9416360" cy="3477875"/>
          </a:xfrm>
          <a:prstGeom prst="rect">
            <a:avLst/>
          </a:prstGeom>
          <a:noFill/>
        </p:spPr>
        <p:txBody>
          <a:bodyPr wrap="none" rtlCol="0">
            <a:spAutoFit/>
          </a:bodyPr>
          <a:lstStyle/>
          <a:p>
            <a:r>
              <a:rPr lang="en-US" sz="2200" dirty="0">
                <a:solidFill>
                  <a:schemeClr val="tx1">
                    <a:lumMod val="95000"/>
                    <a:lumOff val="5000"/>
                  </a:schemeClr>
                </a:solidFill>
              </a:rPr>
              <a:t>EXAMPLE:</a:t>
            </a:r>
          </a:p>
          <a:p>
            <a:r>
              <a:rPr lang="en-US" sz="2200" dirty="0" smtClean="0"/>
              <a:t>Team A has 11 players in huddle. A80 mistakenly thinks he has been replaced </a:t>
            </a:r>
          </a:p>
          <a:p>
            <a:r>
              <a:rPr lang="en-US" sz="2200" dirty="0" smtClean="0"/>
              <a:t>and runs to team area.  He is immediately sent back onto field and assumes </a:t>
            </a:r>
          </a:p>
          <a:p>
            <a:r>
              <a:rPr lang="en-US" sz="2200" dirty="0" smtClean="0"/>
              <a:t>position on the line of scrimmage near his sideline.  The entire team has been </a:t>
            </a:r>
          </a:p>
          <a:p>
            <a:r>
              <a:rPr lang="en-US" sz="2200" dirty="0" smtClean="0"/>
              <a:t>stationary for 1 sec. before the snap and there has not been a referee’s timeout.</a:t>
            </a:r>
          </a:p>
          <a:p>
            <a:endParaRPr lang="en-US" sz="2200" dirty="0"/>
          </a:p>
          <a:p>
            <a:r>
              <a:rPr lang="en-US" sz="2200" dirty="0"/>
              <a:t>RULING: </a:t>
            </a:r>
            <a:r>
              <a:rPr lang="en-US" sz="2100" dirty="0" smtClean="0"/>
              <a:t>Live-ball foul.  A player loses his status as a participant when he enters</a:t>
            </a:r>
          </a:p>
          <a:p>
            <a:r>
              <a:rPr lang="en-US" sz="2100" dirty="0" smtClean="0"/>
              <a:t>The team area while the ball is dead, and then must adhere to substitution rules.</a:t>
            </a:r>
          </a:p>
          <a:p>
            <a:r>
              <a:rPr lang="en-US" sz="2100" dirty="0" smtClean="0"/>
              <a:t>Penalty – 5 yd.. from the previous spot, or 15 yards from the previous spot if</a:t>
            </a:r>
          </a:p>
          <a:p>
            <a:r>
              <a:rPr lang="en-US" sz="2100" dirty="0" smtClean="0"/>
              <a:t>Judged to be a violation.</a:t>
            </a:r>
            <a:endParaRPr lang="en-US" sz="2100" dirty="0"/>
          </a:p>
        </p:txBody>
      </p:sp>
    </p:spTree>
    <p:extLst>
      <p:ext uri="{BB962C8B-B14F-4D97-AF65-F5344CB8AC3E}">
        <p14:creationId xmlns:p14="http://schemas.microsoft.com/office/powerpoint/2010/main" val="20511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458200" cy="4906963"/>
          </a:xfrm>
        </p:spPr>
        <p:txBody>
          <a:bodyPr>
            <a:normAutofit/>
          </a:bodyPr>
          <a:lstStyle/>
          <a:p>
            <a:r>
              <a:rPr lang="en-US" dirty="0" smtClean="0"/>
              <a:t>Second and Fourth Periods</a:t>
            </a:r>
          </a:p>
          <a:p>
            <a:pPr lvl="1"/>
            <a:r>
              <a:rPr lang="en-US" sz="3000" dirty="0" smtClean="0"/>
              <a:t>Between 1</a:t>
            </a:r>
            <a:r>
              <a:rPr lang="en-US" sz="3000" baseline="30000" dirty="0" smtClean="0"/>
              <a:t>st</a:t>
            </a:r>
            <a:r>
              <a:rPr lang="en-US" sz="3000" dirty="0" smtClean="0"/>
              <a:t> and 2</a:t>
            </a:r>
            <a:r>
              <a:rPr lang="en-US" sz="3000" baseline="30000" dirty="0" smtClean="0"/>
              <a:t>nd</a:t>
            </a:r>
            <a:r>
              <a:rPr lang="en-US" sz="3000" dirty="0" smtClean="0"/>
              <a:t> periods and also between the 3</a:t>
            </a:r>
            <a:r>
              <a:rPr lang="en-US" sz="3000" baseline="30000" dirty="0" smtClean="0"/>
              <a:t>rd</a:t>
            </a:r>
            <a:r>
              <a:rPr lang="en-US" sz="3000" dirty="0" smtClean="0"/>
              <a:t> and 4</a:t>
            </a:r>
            <a:r>
              <a:rPr lang="en-US" sz="3000" baseline="30000" dirty="0" smtClean="0"/>
              <a:t>th</a:t>
            </a:r>
            <a:r>
              <a:rPr lang="en-US" sz="3000" dirty="0" smtClean="0"/>
              <a:t> periods the teams shall defend opposite goal lines. </a:t>
            </a:r>
          </a:p>
          <a:p>
            <a:pPr lvl="2"/>
            <a:r>
              <a:rPr lang="en-US" sz="2600" dirty="0" smtClean="0"/>
              <a:t>Ball shall be relocated at a spot corresponding exactly, in relation to goal lines and sidelines, to its location at the end of the preceding period.</a:t>
            </a:r>
          </a:p>
          <a:p>
            <a:pPr lvl="2"/>
            <a:r>
              <a:rPr lang="en-US" sz="2600" dirty="0" smtClean="0"/>
              <a:t>Possession of ball, number of down and distance to be gained shall remain unchanged.</a:t>
            </a:r>
            <a:endParaRPr lang="en-US" sz="2600"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322127" y="76200"/>
            <a:ext cx="1676400" cy="1808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4605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534400" cy="5867400"/>
          </a:xfrm>
        </p:spPr>
        <p:txBody>
          <a:bodyPr/>
          <a:lstStyle/>
          <a:p>
            <a:r>
              <a:rPr lang="en-US" dirty="0" smtClean="0"/>
              <a:t>Extra Periods</a:t>
            </a:r>
          </a:p>
          <a:p>
            <a:pPr lvl="1"/>
            <a:r>
              <a:rPr lang="en-US" dirty="0" smtClean="0"/>
              <a:t>NCAA tiebreaker system will be used when a game is tied after 4 periods.  NCAA football – playing rules apply, with the following exceptions:</a:t>
            </a:r>
            <a:r>
              <a:rPr lang="en-US" dirty="0"/>
              <a:t>	</a:t>
            </a:r>
            <a:endParaRPr lang="en-US" dirty="0" smtClean="0"/>
          </a:p>
          <a:p>
            <a:pPr lvl="2"/>
            <a:r>
              <a:rPr lang="en-US" dirty="0" smtClean="0"/>
              <a:t>Immediately after conclusion of 4</a:t>
            </a:r>
            <a:r>
              <a:rPr lang="en-US" baseline="30000" dirty="0" smtClean="0"/>
              <a:t>th</a:t>
            </a:r>
            <a:r>
              <a:rPr lang="en-US" dirty="0" smtClean="0"/>
              <a:t> quarter, officials instruct both teams, retire to team areas. Officials assemble at 50 yd</a:t>
            </a:r>
            <a:r>
              <a:rPr lang="en-US" dirty="0" smtClean="0"/>
              <a:t>. </a:t>
            </a:r>
            <a:r>
              <a:rPr lang="en-US" dirty="0" smtClean="0"/>
              <a:t>line and review tiebreaker procedures.</a:t>
            </a:r>
          </a:p>
          <a:p>
            <a:pPr lvl="2"/>
            <a:r>
              <a:rPr lang="en-US" dirty="0" smtClean="0"/>
              <a:t>Officials escort captains to center of field for the coin toss.  The winner if the toss may </a:t>
            </a:r>
            <a:r>
              <a:rPr lang="en-US" b="1" u="sng" dirty="0" smtClean="0"/>
              <a:t>not </a:t>
            </a:r>
            <a:r>
              <a:rPr lang="en-US" dirty="0" smtClean="0"/>
              <a:t>defer the choice and shall choose one of the following:</a:t>
            </a:r>
          </a:p>
          <a:p>
            <a:pPr marL="1828800" lvl="3" indent="-457200">
              <a:buFont typeface="+mj-lt"/>
              <a:buAutoNum type="arabicPeriod"/>
            </a:pPr>
            <a:r>
              <a:rPr lang="en-US" sz="2200" dirty="0" smtClean="0"/>
              <a:t>Offense or defense, with offense at the opponent’s 25 yd.. line to start first possession series.</a:t>
            </a:r>
          </a:p>
          <a:p>
            <a:pPr marL="1828800" lvl="3" indent="-457200">
              <a:buFont typeface="+mj-lt"/>
              <a:buAutoNum type="arabicPeriod"/>
            </a:pPr>
            <a:r>
              <a:rPr lang="en-US" sz="2200" dirty="0" smtClean="0"/>
              <a:t>Which end of the field shall be used for </a:t>
            </a:r>
            <a:r>
              <a:rPr lang="en-US" sz="2200" b="1" u="sng" dirty="0" smtClean="0"/>
              <a:t>both </a:t>
            </a:r>
            <a:r>
              <a:rPr lang="en-US" sz="2200" dirty="0" smtClean="0"/>
              <a:t> possession series of that overtime period.</a:t>
            </a:r>
            <a:endParaRPr lang="en-US" sz="2200" dirty="0"/>
          </a:p>
        </p:txBody>
      </p:sp>
    </p:spTree>
    <p:extLst>
      <p:ext uri="{BB962C8B-B14F-4D97-AF65-F5344CB8AC3E}">
        <p14:creationId xmlns:p14="http://schemas.microsoft.com/office/powerpoint/2010/main" val="1961088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534400" cy="5715000"/>
          </a:xfrm>
        </p:spPr>
        <p:txBody>
          <a:bodyPr>
            <a:normAutofit lnSpcReduction="10000"/>
          </a:bodyPr>
          <a:lstStyle/>
          <a:p>
            <a:pPr lvl="2"/>
            <a:r>
              <a:rPr lang="en-US" sz="2600" dirty="0" smtClean="0"/>
              <a:t>The loser of the toss has the remaining option for the first extra period and shall have the first choice of the two options for even-numbered extra periods.</a:t>
            </a:r>
          </a:p>
          <a:p>
            <a:pPr marL="914400" lvl="2" indent="0">
              <a:buNone/>
            </a:pPr>
            <a:endParaRPr lang="en-US" sz="2600" dirty="0" smtClean="0"/>
          </a:p>
          <a:p>
            <a:pPr lvl="2"/>
            <a:r>
              <a:rPr lang="en-US" sz="2600" dirty="0" smtClean="0"/>
              <a:t>Extra periods: Consists of 2 possession series with each teams putting ball in play by a snap on or between the hash marks on the designated 25 yd. line (unless penalty), which becomes the opponent's 25 yd. line. Snap from midway between hash marks, unless offensive team selects a different position on or between the hash marks before the ready-for-play signal.  After ready-for-play signal, the ball may be relocated after a charged team timeout, unless by a Team A foul or offsetting fouls. </a:t>
            </a:r>
          </a:p>
        </p:txBody>
      </p:sp>
    </p:spTree>
    <p:extLst>
      <p:ext uri="{BB962C8B-B14F-4D97-AF65-F5344CB8AC3E}">
        <p14:creationId xmlns:p14="http://schemas.microsoft.com/office/powerpoint/2010/main" val="2486606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534400" cy="5105400"/>
          </a:xfrm>
        </p:spPr>
        <p:txBody>
          <a:bodyPr>
            <a:normAutofit/>
          </a:bodyPr>
          <a:lstStyle/>
          <a:p>
            <a:pPr lvl="2"/>
            <a:r>
              <a:rPr lang="en-US" dirty="0" smtClean="0"/>
              <a:t>Possession series:  Each team retains ball during possession series until it scores or fails to make a 1</a:t>
            </a:r>
            <a:r>
              <a:rPr lang="en-US" baseline="30000" dirty="0" smtClean="0"/>
              <a:t>st</a:t>
            </a:r>
            <a:r>
              <a:rPr lang="en-US" dirty="0" smtClean="0"/>
              <a:t> down.  Ball remains alive after a change of possession until it is declared dead.  Team A may not have a 1</a:t>
            </a:r>
            <a:r>
              <a:rPr lang="en-US" baseline="30000" dirty="0" smtClean="0"/>
              <a:t>st</a:t>
            </a:r>
            <a:r>
              <a:rPr lang="en-US" dirty="0" smtClean="0"/>
              <a:t> and 10 if it again possess the ball after a change of possession.</a:t>
            </a:r>
          </a:p>
          <a:p>
            <a:pPr marL="914400" lvl="2" indent="0">
              <a:buNone/>
            </a:pPr>
            <a:endParaRPr lang="en-US" dirty="0" smtClean="0"/>
          </a:p>
          <a:p>
            <a:pPr lvl="2"/>
            <a:r>
              <a:rPr lang="en-US" dirty="0"/>
              <a:t>Scoring: Team scoring the greater number of points during the regulation and extra periods </a:t>
            </a:r>
            <a:r>
              <a:rPr lang="en-US" dirty="0" smtClean="0"/>
              <a:t>= </a:t>
            </a:r>
            <a:r>
              <a:rPr lang="en-US" dirty="0"/>
              <a:t>winner.  Equal number of possession series, in each extra period, unless Team B scores other than on the try.  Beginning with the 3</a:t>
            </a:r>
            <a:r>
              <a:rPr lang="en-US" baseline="30000" dirty="0"/>
              <a:t>rd</a:t>
            </a:r>
            <a:r>
              <a:rPr lang="en-US" dirty="0"/>
              <a:t> extra period, teams scoring a touchdown </a:t>
            </a:r>
            <a:r>
              <a:rPr lang="en-US" b="1" u="sng" dirty="0"/>
              <a:t>must</a:t>
            </a:r>
            <a:r>
              <a:rPr lang="en-US" dirty="0"/>
              <a:t> attempt a 2 point try.  Not illegal, a 1 point try attempt by team A will not score.</a:t>
            </a:r>
          </a:p>
          <a:p>
            <a:pPr marL="914400" lvl="2" indent="0">
              <a:buNone/>
            </a:pPr>
            <a:endParaRPr lang="en-US" dirty="0" smtClean="0"/>
          </a:p>
        </p:txBody>
      </p:sp>
    </p:spTree>
    <p:extLst>
      <p:ext uri="{BB962C8B-B14F-4D97-AF65-F5344CB8AC3E}">
        <p14:creationId xmlns:p14="http://schemas.microsoft.com/office/powerpoint/2010/main" val="8258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686800" cy="5257800"/>
          </a:xfrm>
        </p:spPr>
        <p:txBody>
          <a:bodyPr>
            <a:normAutofit/>
          </a:bodyPr>
          <a:lstStyle/>
          <a:p>
            <a:pPr lvl="2"/>
            <a:r>
              <a:rPr lang="en-US" dirty="0" smtClean="0"/>
              <a:t>Fouls after a change of possession</a:t>
            </a:r>
          </a:p>
          <a:p>
            <a:pPr lvl="3"/>
            <a:r>
              <a:rPr lang="en-US" sz="2200" dirty="0" smtClean="0"/>
              <a:t>Penalties against either team are declined by rule in extra periods (Exceptions: flagrant personal fouls, unsportsmanlike conduct, dead-ball personal fouls and live-ball fouls treated as dead-ball fouls are enforced on the succeeding play).</a:t>
            </a:r>
          </a:p>
          <a:p>
            <a:pPr lvl="3"/>
            <a:r>
              <a:rPr lang="en-US" sz="2200" dirty="0" smtClean="0"/>
              <a:t>A score by a team committing a foul during the down in canceled.</a:t>
            </a:r>
          </a:p>
          <a:p>
            <a:pPr lvl="3"/>
            <a:r>
              <a:rPr lang="en-US" sz="2200" dirty="0" smtClean="0"/>
              <a:t>If both teams foul during a down and Team B has not fouled before change of possession, fouls cancel and down is not repeated.</a:t>
            </a:r>
          </a:p>
        </p:txBody>
      </p:sp>
    </p:spTree>
    <p:extLst>
      <p:ext uri="{BB962C8B-B14F-4D97-AF65-F5344CB8AC3E}">
        <p14:creationId xmlns:p14="http://schemas.microsoft.com/office/powerpoint/2010/main" val="2477627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209" y="152400"/>
            <a:ext cx="8686800" cy="4627418"/>
          </a:xfrm>
        </p:spPr>
        <p:txBody>
          <a:bodyPr>
            <a:normAutofit/>
          </a:bodyPr>
          <a:lstStyle/>
          <a:p>
            <a:pPr lvl="2"/>
            <a:r>
              <a:rPr lang="en-US" dirty="0" smtClean="0"/>
              <a:t>Timeouts: Each team shall be allowed 1 timeout for each extra period.  Timeout not used during the regulation periods may </a:t>
            </a:r>
            <a:r>
              <a:rPr lang="en-US" b="1" u="sng" dirty="0" smtClean="0"/>
              <a:t>not </a:t>
            </a:r>
            <a:r>
              <a:rPr lang="en-US" dirty="0" smtClean="0"/>
              <a:t>be carried over into the extra period(s).  Unused extra-period time outs may </a:t>
            </a:r>
            <a:r>
              <a:rPr lang="en-US" b="1" u="sng" dirty="0" smtClean="0"/>
              <a:t>not</a:t>
            </a:r>
            <a:r>
              <a:rPr lang="en-US" dirty="0" smtClean="0"/>
              <a:t> be carried over to other extra periods.  Timeouts between periods shall be charged to the succeeding period.</a:t>
            </a:r>
          </a:p>
          <a:p>
            <a:pPr lvl="2"/>
            <a:r>
              <a:rPr lang="en-US" dirty="0" smtClean="0"/>
              <a:t>Radio and TV timeouts are permitted only between extra periods(1</a:t>
            </a:r>
            <a:r>
              <a:rPr lang="en-US" baseline="30000" dirty="0" smtClean="0"/>
              <a:t>st</a:t>
            </a:r>
            <a:r>
              <a:rPr lang="en-US" dirty="0" smtClean="0"/>
              <a:t> and 2</a:t>
            </a:r>
            <a:r>
              <a:rPr lang="en-US" baseline="30000" dirty="0" smtClean="0"/>
              <a:t>nd</a:t>
            </a:r>
            <a:r>
              <a:rPr lang="en-US" dirty="0" smtClean="0"/>
              <a:t>, 2</a:t>
            </a:r>
            <a:r>
              <a:rPr lang="en-US" baseline="30000" dirty="0" smtClean="0"/>
              <a:t>nd</a:t>
            </a:r>
            <a:r>
              <a:rPr lang="en-US" dirty="0" smtClean="0"/>
              <a:t> and 3</a:t>
            </a:r>
            <a:r>
              <a:rPr lang="en-US" baseline="30000" dirty="0" smtClean="0"/>
              <a:t>rd</a:t>
            </a:r>
            <a:r>
              <a:rPr lang="en-US" dirty="0" smtClean="0"/>
              <a:t>, etc.).  Charged team time outs may not be extended for radio and TV purposes.  The extra period(s) begin when the ball is first snapped.</a:t>
            </a:r>
          </a:p>
        </p:txBody>
      </p:sp>
      <p:sp>
        <p:nvSpPr>
          <p:cNvPr id="2" name="TextBox 1"/>
          <p:cNvSpPr txBox="1"/>
          <p:nvPr/>
        </p:nvSpPr>
        <p:spPr>
          <a:xfrm>
            <a:off x="136516" y="4572000"/>
            <a:ext cx="9016186" cy="2400657"/>
          </a:xfrm>
          <a:prstGeom prst="rect">
            <a:avLst/>
          </a:prstGeom>
          <a:noFill/>
        </p:spPr>
        <p:txBody>
          <a:bodyPr wrap="none" rtlCol="0">
            <a:spAutoFit/>
          </a:bodyPr>
          <a:lstStyle/>
          <a:p>
            <a:r>
              <a:rPr lang="en-US" sz="2200" dirty="0">
                <a:solidFill>
                  <a:schemeClr val="tx1">
                    <a:lumMod val="95000"/>
                    <a:lumOff val="5000"/>
                  </a:schemeClr>
                </a:solidFill>
              </a:rPr>
              <a:t>EXAMPLE:</a:t>
            </a:r>
          </a:p>
          <a:p>
            <a:r>
              <a:rPr lang="en-US" sz="2200" dirty="0">
                <a:solidFill>
                  <a:schemeClr val="tx1">
                    <a:lumMod val="95000"/>
                    <a:lumOff val="5000"/>
                  </a:schemeClr>
                </a:solidFill>
              </a:rPr>
              <a:t>During 1</a:t>
            </a:r>
            <a:r>
              <a:rPr lang="en-US" sz="2200" baseline="30000" dirty="0">
                <a:solidFill>
                  <a:schemeClr val="tx1">
                    <a:lumMod val="95000"/>
                    <a:lumOff val="5000"/>
                  </a:schemeClr>
                </a:solidFill>
              </a:rPr>
              <a:t>st</a:t>
            </a:r>
            <a:r>
              <a:rPr lang="en-US" sz="2200" dirty="0">
                <a:solidFill>
                  <a:schemeClr val="tx1">
                    <a:lumMod val="95000"/>
                    <a:lumOff val="5000"/>
                  </a:schemeClr>
                </a:solidFill>
              </a:rPr>
              <a:t> possession series of a period, team A’s field goal attempt </a:t>
            </a:r>
            <a:endParaRPr lang="en-US" sz="2200" dirty="0" smtClean="0">
              <a:solidFill>
                <a:schemeClr val="tx1">
                  <a:lumMod val="95000"/>
                  <a:lumOff val="5000"/>
                </a:schemeClr>
              </a:solidFill>
            </a:endParaRPr>
          </a:p>
          <a:p>
            <a:r>
              <a:rPr lang="en-US" sz="2200" dirty="0" smtClean="0">
                <a:solidFill>
                  <a:schemeClr val="tx1">
                    <a:lumMod val="95000"/>
                    <a:lumOff val="5000"/>
                  </a:schemeClr>
                </a:solidFill>
              </a:rPr>
              <a:t>is </a:t>
            </a:r>
            <a:r>
              <a:rPr lang="en-US" sz="2200" dirty="0">
                <a:solidFill>
                  <a:schemeClr val="tx1">
                    <a:lumMod val="95000"/>
                    <a:lumOff val="5000"/>
                  </a:schemeClr>
                </a:solidFill>
              </a:rPr>
              <a:t>blocked </a:t>
            </a:r>
            <a:r>
              <a:rPr lang="en-US" sz="2200" dirty="0" smtClean="0">
                <a:solidFill>
                  <a:schemeClr val="tx1">
                    <a:lumMod val="95000"/>
                    <a:lumOff val="5000"/>
                  </a:schemeClr>
                </a:solidFill>
              </a:rPr>
              <a:t>and  </a:t>
            </a:r>
            <a:r>
              <a:rPr lang="en-US" sz="2200" dirty="0">
                <a:solidFill>
                  <a:schemeClr val="tx1">
                    <a:lumMod val="95000"/>
                    <a:lumOff val="5000"/>
                  </a:schemeClr>
                </a:solidFill>
              </a:rPr>
              <a:t>does not cross the neutral zone.  </a:t>
            </a:r>
            <a:endParaRPr lang="en-US" sz="2200" dirty="0" smtClean="0">
              <a:solidFill>
                <a:schemeClr val="tx1">
                  <a:lumMod val="95000"/>
                  <a:lumOff val="5000"/>
                </a:schemeClr>
              </a:solidFill>
            </a:endParaRPr>
          </a:p>
          <a:p>
            <a:r>
              <a:rPr lang="en-US" sz="2200" dirty="0" smtClean="0">
                <a:solidFill>
                  <a:schemeClr val="tx1">
                    <a:lumMod val="95000"/>
                    <a:lumOff val="5000"/>
                  </a:schemeClr>
                </a:solidFill>
              </a:rPr>
              <a:t>Team </a:t>
            </a:r>
            <a:r>
              <a:rPr lang="en-US" sz="2200" dirty="0">
                <a:solidFill>
                  <a:schemeClr val="tx1">
                    <a:lumMod val="95000"/>
                    <a:lumOff val="5000"/>
                  </a:schemeClr>
                </a:solidFill>
              </a:rPr>
              <a:t>A recover the ball and runs in for a touch down</a:t>
            </a:r>
            <a:r>
              <a:rPr lang="en-US" sz="2200" dirty="0" smtClean="0">
                <a:solidFill>
                  <a:schemeClr val="tx1">
                    <a:lumMod val="95000"/>
                    <a:lumOff val="5000"/>
                  </a:schemeClr>
                </a:solidFill>
              </a:rPr>
              <a:t>.</a:t>
            </a:r>
          </a:p>
          <a:p>
            <a:endParaRPr lang="en-US" sz="2200" dirty="0"/>
          </a:p>
          <a:p>
            <a:r>
              <a:rPr lang="en-US" sz="2200" dirty="0"/>
              <a:t>RULING: </a:t>
            </a:r>
            <a:r>
              <a:rPr lang="en-US" sz="2200" dirty="0" smtClean="0"/>
              <a:t>6 points for Team A. Team B begins its possession series after the try</a:t>
            </a:r>
            <a:endParaRPr lang="en-US" sz="2200" dirty="0"/>
          </a:p>
          <a:p>
            <a:endParaRPr lang="en-US" dirty="0"/>
          </a:p>
        </p:txBody>
      </p:sp>
    </p:spTree>
    <p:extLst>
      <p:ext uri="{BB962C8B-B14F-4D97-AF65-F5344CB8AC3E}">
        <p14:creationId xmlns:p14="http://schemas.microsoft.com/office/powerpoint/2010/main" val="398037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3599</Words>
  <Application>Microsoft Office PowerPoint</Application>
  <PresentationFormat>On-screen Show (4:3)</PresentationFormat>
  <Paragraphs>258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Start of Each Period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Playing Time and Intermissions</vt:lpstr>
      <vt:lpstr>PowerPoint Presentation</vt:lpstr>
      <vt:lpstr>PowerPoint Presentation</vt:lpstr>
      <vt:lpstr>PowerPoint Presentation</vt:lpstr>
      <vt:lpstr>PowerPoint Presentation</vt:lpstr>
      <vt:lpstr>PowerPoint Presentation</vt:lpstr>
      <vt:lpstr>PowerPoint Presentation</vt:lpstr>
      <vt:lpstr>Timeouts: Starting and Stopping the Clock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Delays/Clock Tactics</vt:lpstr>
      <vt:lpstr>PowerPoint Presentation</vt:lpstr>
      <vt:lpstr>Substitutions</vt:lpstr>
      <vt:lpstr>PowerPoint Presentation</vt:lpstr>
    </vt:vector>
  </TitlesOfParts>
  <Company>Arbella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3 Periods, Time Factors and Substitutions</dc:title>
  <dc:creator>Arbella</dc:creator>
  <cp:lastModifiedBy>Arbella</cp:lastModifiedBy>
  <cp:revision>45</cp:revision>
  <cp:lastPrinted>2015-10-26T15:12:28Z</cp:lastPrinted>
  <dcterms:created xsi:type="dcterms:W3CDTF">2015-10-19T18:31:34Z</dcterms:created>
  <dcterms:modified xsi:type="dcterms:W3CDTF">2015-10-26T20:40:40Z</dcterms:modified>
</cp:coreProperties>
</file>