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268" r:id="rId3"/>
    <p:sldId id="280" r:id="rId4"/>
    <p:sldId id="281" r:id="rId5"/>
    <p:sldId id="279" r:id="rId6"/>
    <p:sldId id="283" r:id="rId7"/>
    <p:sldId id="282" r:id="rId8"/>
    <p:sldId id="288" r:id="rId9"/>
    <p:sldId id="284" r:id="rId10"/>
    <p:sldId id="285" r:id="rId11"/>
    <p:sldId id="286" r:id="rId12"/>
  </p:sldIdLst>
  <p:sldSz cx="12192000" cy="68580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08D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3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730" cy="351474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771" y="0"/>
            <a:ext cx="4033730" cy="351474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DC7BF7F0-D669-43AA-A028-295FD76F816F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036"/>
            <a:ext cx="4033730" cy="351474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771" y="6670036"/>
            <a:ext cx="4033730" cy="351474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3B0BDADF-C641-4BEB-9C42-F55462FE2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5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4787" cy="352482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2208" y="2"/>
            <a:ext cx="4034787" cy="352482"/>
          </a:xfrm>
          <a:prstGeom prst="rect">
            <a:avLst/>
          </a:prstGeom>
        </p:spPr>
        <p:txBody>
          <a:bodyPr vert="horz" lIns="91915" tIns="45958" rIns="91915" bIns="45958" rtlCol="0"/>
          <a:lstStyle>
            <a:lvl1pPr algn="r">
              <a:defRPr sz="1200"/>
            </a:lvl1pPr>
          </a:lstStyle>
          <a:p>
            <a:fld id="{036EBFD2-835F-4C9C-9A6E-E650CD843177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7888"/>
            <a:ext cx="4216400" cy="237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15" tIns="45958" rIns="91915" bIns="4595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754" y="3379975"/>
            <a:ext cx="7445594" cy="2765542"/>
          </a:xfrm>
          <a:prstGeom prst="rect">
            <a:avLst/>
          </a:prstGeom>
        </p:spPr>
        <p:txBody>
          <a:bodyPr vert="horz" lIns="91915" tIns="45958" rIns="91915" bIns="4595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70619"/>
            <a:ext cx="4034787" cy="352482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2208" y="6670619"/>
            <a:ext cx="4034787" cy="352482"/>
          </a:xfrm>
          <a:prstGeom prst="rect">
            <a:avLst/>
          </a:prstGeom>
        </p:spPr>
        <p:txBody>
          <a:bodyPr vert="horz" lIns="91915" tIns="45958" rIns="91915" bIns="45958" rtlCol="0" anchor="b"/>
          <a:lstStyle>
            <a:lvl1pPr algn="r">
              <a:defRPr sz="1200"/>
            </a:lvl1pPr>
          </a:lstStyle>
          <a:p>
            <a:fld id="{7D8B75E0-790F-4B9A-BCF7-085102419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2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546350" y="877888"/>
            <a:ext cx="4216400" cy="23717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855" indent="-285714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2854" indent="-22857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9996" indent="-22857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138" indent="-22857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280" indent="-228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420" indent="-228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562" indent="-228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5704" indent="-22857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44A07CD0-1E70-4D99-B4D4-A6A17557B8FA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64767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7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844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9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3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36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23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93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55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8B75E0-790F-4B9A-BCF7-0851024192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85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876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81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99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8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34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580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113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9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1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54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6F8D7-F800-4CB1-9C06-C8113DB457BB}" type="datetimeFigureOut">
              <a:rPr lang="en-US" smtClean="0"/>
              <a:t>8/28/2019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3305-3AD5-4803-B666-D330366BF5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76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4" r="-102"/>
          <a:stretch>
            <a:fillRect/>
          </a:stretch>
        </p:blipFill>
        <p:spPr bwMode="auto">
          <a:xfrm>
            <a:off x="3221567" y="1455090"/>
            <a:ext cx="5911851" cy="4285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874644" y="539501"/>
            <a:ext cx="10363200" cy="8996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latin typeface="Copperplate Gothic Bold" pitchFamily="34" charset="0"/>
              </a:rPr>
              <a:t>KICKS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4664" y="5740842"/>
            <a:ext cx="8534400" cy="1143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err="1" smtClean="0">
                <a:solidFill>
                  <a:schemeClr val="tx1"/>
                </a:solidFill>
                <a:latin typeface="Copperplate Gothic Bold" pitchFamily="34" charset="0"/>
              </a:rPr>
              <a:t>Anefo</a:t>
            </a:r>
            <a:r>
              <a:rPr lang="en-US" sz="2400" dirty="0" smtClean="0">
                <a:solidFill>
                  <a:schemeClr val="tx1"/>
                </a:solidFill>
                <a:latin typeface="Copperplate Gothic Bold" pitchFamily="34" charset="0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opperplate Gothic Bold" pitchFamily="34" charset="0"/>
              </a:rPr>
              <a:t>August 26, 2019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Copperplate Gothic Bold" pitchFamily="34" charset="0"/>
              </a:rPr>
              <a:t>Kevin Chapman</a:t>
            </a:r>
          </a:p>
        </p:txBody>
      </p:sp>
    </p:spTree>
    <p:extLst>
      <p:ext uri="{BB962C8B-B14F-4D97-AF65-F5344CB8AC3E}">
        <p14:creationId xmlns:p14="http://schemas.microsoft.com/office/powerpoint/2010/main" val="4254024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71" y="57094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Field Goals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7C9DBEF-AB8B-435F-B6F8-3B214A4AAC23}"/>
              </a:ext>
            </a:extLst>
          </p:cNvPr>
          <p:cNvSpPr txBox="1"/>
          <p:nvPr/>
        </p:nvSpPr>
        <p:spPr>
          <a:xfrm>
            <a:off x="210606" y="1693811"/>
            <a:ext cx="117161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AutoNum type="arabicPeriod"/>
            </a:pPr>
            <a:r>
              <a:rPr lang="en-US" sz="2400" dirty="0"/>
              <a:t>Holder must rise before transferring possession by handoff, forward, or backwards pass</a:t>
            </a:r>
          </a:p>
          <a:p>
            <a:pPr lvl="1"/>
            <a:endParaRPr lang="en-US" sz="2400" dirty="0"/>
          </a:p>
          <a:p>
            <a:pPr marL="914400" lvl="1" indent="-457200">
              <a:buAutoNum type="arabicPeriod" startAt="2"/>
            </a:pPr>
            <a:r>
              <a:rPr lang="en-US" sz="2400" dirty="0"/>
              <a:t>A FG operates like a punt: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400" dirty="0"/>
              <a:t>A FG that crosses Team B’s goal line is dead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dirty="0"/>
              <a:t>If it misses, it’s a touchback</a:t>
            </a:r>
          </a:p>
          <a:p>
            <a:pPr marL="1714500" lvl="3" indent="-342900">
              <a:buFont typeface="Wingdings" panose="05000000000000000000" pitchFamily="2" charset="2"/>
              <a:buChar char="v"/>
            </a:pPr>
            <a:r>
              <a:rPr lang="en-US" sz="2400" dirty="0"/>
              <a:t>  A  FG is </a:t>
            </a:r>
            <a:r>
              <a:rPr lang="en-US" sz="2400" b="1" u="sng" dirty="0">
                <a:solidFill>
                  <a:srgbClr val="FF0000"/>
                </a:solidFill>
              </a:rPr>
              <a:t>NOT</a:t>
            </a:r>
            <a:r>
              <a:rPr lang="en-US" sz="2400" dirty="0"/>
              <a:t> dead if it lands (and stays) in bounds between the goal lines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dirty="0"/>
              <a:t>Team R can catch in the air and return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dirty="0"/>
              <a:t>Team R can recover it after it hits the ground and return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dirty="0"/>
              <a:t>A ball that comes to rest inbounds untouched by R will belong to R at that spot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400" dirty="0"/>
              <a:t>Blocked FG remains live</a:t>
            </a:r>
          </a:p>
          <a:p>
            <a:pPr marL="2743200" lvl="5" indent="-457200">
              <a:buFont typeface="Wingdings" panose="05000000000000000000" pitchFamily="2" charset="2"/>
              <a:buChar char="§"/>
            </a:pPr>
            <a:r>
              <a:rPr lang="en-US" sz="2400" dirty="0"/>
              <a:t>Continuity of downs is same as punts</a:t>
            </a:r>
          </a:p>
        </p:txBody>
      </p:sp>
    </p:spTree>
    <p:extLst>
      <p:ext uri="{BB962C8B-B14F-4D97-AF65-F5344CB8AC3E}">
        <p14:creationId xmlns:p14="http://schemas.microsoft.com/office/powerpoint/2010/main" val="3699435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71" y="57094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Free Kick After Fair Catch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7C9DBEF-AB8B-435F-B6F8-3B214A4AAC23}"/>
              </a:ext>
            </a:extLst>
          </p:cNvPr>
          <p:cNvSpPr txBox="1"/>
          <p:nvPr/>
        </p:nvSpPr>
        <p:spPr>
          <a:xfrm>
            <a:off x="210606" y="1693811"/>
            <a:ext cx="1171610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AutoNum type="arabicPeriod"/>
            </a:pPr>
            <a:r>
              <a:rPr lang="en-US" sz="2400" dirty="0"/>
              <a:t>Rule:  If Team R makes or is awarded FC, it may choose to attempt a free kick for a FG</a:t>
            </a:r>
          </a:p>
          <a:p>
            <a:pPr marL="914400" lvl="1" indent="-457200">
              <a:buAutoNum type="arabicPeriod"/>
            </a:pPr>
            <a:r>
              <a:rPr lang="en-US" sz="2400" dirty="0"/>
              <a:t>Conditions: 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2400" dirty="0"/>
              <a:t>The FC must be legal</a:t>
            </a:r>
          </a:p>
          <a:p>
            <a:pPr marL="1371600" lvl="2" indent="-457200">
              <a:buFont typeface="Wingdings" panose="05000000000000000000" pitchFamily="2" charset="2"/>
              <a:buChar char="v"/>
            </a:pPr>
            <a:r>
              <a:rPr lang="en-US" sz="2400" dirty="0"/>
              <a:t>Applies if Team R is awarded a FC as a result of KCI</a:t>
            </a:r>
          </a:p>
          <a:p>
            <a:pPr marL="914400" lvl="1" indent="-457200">
              <a:buAutoNum type="arabicPeriod" startAt="3"/>
            </a:pPr>
            <a:r>
              <a:rPr lang="en-US" sz="2400" dirty="0"/>
              <a:t>Teams line up in free kick formation</a:t>
            </a:r>
          </a:p>
          <a:p>
            <a:pPr marL="914400" lvl="1" indent="-457200">
              <a:buAutoNum type="arabicPeriod" startAt="3"/>
            </a:pPr>
            <a:r>
              <a:rPr lang="en-US" sz="2400" dirty="0"/>
              <a:t>Kickoff tee may be used</a:t>
            </a:r>
          </a:p>
          <a:p>
            <a:pPr marL="914400" lvl="1" indent="-457200">
              <a:buAutoNum type="arabicPeriod" startAt="3"/>
            </a:pPr>
            <a:r>
              <a:rPr lang="en-US" sz="2400" dirty="0"/>
              <a:t>If Team A does not elect to free kick after FC, but Team B commits (a) a dead ball foul prior to the snap, or (b) a live ball foul that results in the down being replayed Team A can elect the free kick after enforcement of the penalty</a:t>
            </a:r>
          </a:p>
          <a:p>
            <a:pPr lvl="2"/>
            <a:r>
              <a:rPr lang="en-US" sz="2400" dirty="0"/>
              <a:t>[Example, Team A makes FC at B-40.  They decline option for free kick.  On the next play, Team B (a) encroaches (b) commits DPI.  Ruling: In both situations, Team A may now elect a field goal attempt by free kick.]</a:t>
            </a:r>
          </a:p>
          <a:p>
            <a:pPr lvl="1"/>
            <a:r>
              <a:rPr lang="en-US" sz="2400" dirty="0"/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939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132556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Free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New </a:t>
            </a:r>
            <a:r>
              <a:rPr lang="en-US" u="sng" dirty="0"/>
              <a:t>Dead</a:t>
            </a:r>
            <a:r>
              <a:rPr lang="en-US" dirty="0"/>
              <a:t> </a:t>
            </a:r>
            <a:r>
              <a:rPr lang="en-US" u="sng" dirty="0"/>
              <a:t>Ball</a:t>
            </a:r>
            <a:r>
              <a:rPr lang="en-US" dirty="0"/>
              <a:t> Fouls:</a:t>
            </a:r>
            <a:br>
              <a:rPr lang="en-US" dirty="0"/>
            </a:br>
            <a:endParaRPr lang="en-US" dirty="0"/>
          </a:p>
          <a:p>
            <a:pPr marL="976313" lvl="1" indent="-519113">
              <a:buFont typeface="Wingdings" panose="05000000000000000000" pitchFamily="2" charset="2"/>
              <a:buChar char="Ø"/>
            </a:pPr>
            <a:r>
              <a:rPr lang="en-US" sz="2800" dirty="0"/>
              <a:t>No Team K player may be </a:t>
            </a:r>
            <a:r>
              <a:rPr lang="en-US" sz="2800" u="sng" dirty="0"/>
              <a:t>more than</a:t>
            </a:r>
            <a:r>
              <a:rPr lang="en-US" sz="2800" dirty="0"/>
              <a:t> 5 yards behind the LOS after </a:t>
            </a:r>
            <a:r>
              <a:rPr lang="en-US" sz="2800" dirty="0" smtClean="0"/>
              <a:t>RFP </a:t>
            </a:r>
            <a:r>
              <a:rPr lang="en-US" sz="2800" dirty="0"/>
              <a:t>unless he kicks</a:t>
            </a:r>
          </a:p>
          <a:p>
            <a:pPr marL="976313" lvl="1" indent="-519113">
              <a:buFont typeface="Wingdings" panose="05000000000000000000" pitchFamily="2" charset="2"/>
              <a:buChar char="Ø"/>
            </a:pPr>
            <a:r>
              <a:rPr lang="en-US" sz="2800" dirty="0"/>
              <a:t>Team K encroaches at the kick (use common sense!)</a:t>
            </a:r>
          </a:p>
          <a:p>
            <a:pPr marL="976313" lvl="1" indent="-519113">
              <a:buFont typeface="Wingdings" panose="05000000000000000000" pitchFamily="2" charset="2"/>
              <a:buChar char="Ø"/>
            </a:pPr>
            <a:r>
              <a:rPr lang="en-US" sz="2800" dirty="0"/>
              <a:t>Fewer than 4 players on either side of the kicker (foul when kicked)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800" dirty="0"/>
              <a:t>Team K employs a “pop up” kick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sz="2400" b="1" i="1" u="sng" dirty="0">
                <a:solidFill>
                  <a:srgbClr val="FF0000"/>
                </a:solidFill>
              </a:rPr>
              <a:t>MIAA Red Ink Tip: After a try or a field goal, the opponent of the scoring team shall designate which team will kick off.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506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132556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Free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3"/>
            </a:pPr>
            <a:r>
              <a:rPr lang="en-US" sz="3500" dirty="0"/>
              <a:t>Free Kick Out of Bounds: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Team R options: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/>
              <a:t>  </a:t>
            </a:r>
            <a:r>
              <a:rPr lang="en-US" sz="2600" u="sng" dirty="0">
                <a:solidFill>
                  <a:srgbClr val="FF0000"/>
                </a:solidFill>
              </a:rPr>
              <a:t>25-yards</a:t>
            </a:r>
            <a:r>
              <a:rPr lang="en-US" sz="2600" dirty="0"/>
              <a:t> from kick (usually the 35yd. line)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600" dirty="0"/>
              <a:t>  5-yards from dead ball spot or previous spot + re-kick</a:t>
            </a:r>
          </a:p>
          <a:p>
            <a:pPr marL="914400" lvl="2" indent="0">
              <a:buNone/>
            </a:pPr>
            <a:endParaRPr lang="en-US" sz="2600" dirty="0"/>
          </a:p>
          <a:p>
            <a:pPr marL="514350" indent="-514350">
              <a:buAutoNum type="arabicPeriod" startAt="4"/>
            </a:pPr>
            <a:r>
              <a:rPr lang="en-US" sz="3500" dirty="0"/>
              <a:t>Touchback: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/>
              <a:t> Ball is dead if it breaks plane of Team R’s goal line while still a     “kick” by rule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dirty="0"/>
              <a:t>  If either team touches/muffs the kick </a:t>
            </a:r>
            <a:r>
              <a:rPr lang="en-US" sz="2400" dirty="0">
                <a:sym typeface="Wingdings" panose="05000000000000000000" pitchFamily="2" charset="2"/>
              </a:rPr>
              <a:t>--&gt; Touchback to the </a:t>
            </a:r>
            <a:r>
              <a:rPr lang="en-US" sz="2400" u="sng" dirty="0">
                <a:solidFill>
                  <a:srgbClr val="FF0000"/>
                </a:solidFill>
                <a:sym typeface="Wingdings" panose="05000000000000000000" pitchFamily="2" charset="2"/>
              </a:rPr>
              <a:t>20-yard line </a:t>
            </a:r>
          </a:p>
          <a:p>
            <a:pPr lvl="3">
              <a:buFont typeface="Wingdings" panose="05000000000000000000" pitchFamily="2" charset="2"/>
              <a:buChar char="q"/>
            </a:pPr>
            <a:r>
              <a:rPr lang="en-US" sz="2400" dirty="0">
                <a:sym typeface="Wingdings" panose="05000000000000000000" pitchFamily="2" charset="2"/>
              </a:rPr>
              <a:t>  Reminder: the kick ends when R gains possession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000" dirty="0">
                <a:sym typeface="Wingdings" panose="05000000000000000000" pitchFamily="2" charset="2"/>
              </a:rPr>
              <a:t>   Same rule for scrimmage kicks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1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132556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Free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5"/>
            </a:pPr>
            <a:r>
              <a:rPr lang="en-US" sz="3500" dirty="0"/>
              <a:t>Fouls During Free Kicks: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/>
              <a:t>  </a:t>
            </a:r>
            <a:r>
              <a:rPr lang="en-US" sz="3100" dirty="0">
                <a:solidFill>
                  <a:schemeClr val="accent1"/>
                </a:solidFill>
              </a:rPr>
              <a:t>Team K</a:t>
            </a:r>
          </a:p>
          <a:p>
            <a:pPr marL="1377950" lvl="2" indent="-463550">
              <a:buFont typeface="Wingdings" panose="05000000000000000000" pitchFamily="2" charset="2"/>
              <a:buChar char="q"/>
            </a:pPr>
            <a:r>
              <a:rPr lang="en-US" sz="2700" dirty="0"/>
              <a:t>All fouls may be tacked on so long as Team R is next to put the ball in play (except KCI)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/>
              <a:t>  </a:t>
            </a:r>
            <a:r>
              <a:rPr lang="en-US" sz="3100" dirty="0">
                <a:solidFill>
                  <a:schemeClr val="accent6"/>
                </a:solidFill>
              </a:rPr>
              <a:t>Team 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2700" dirty="0"/>
              <a:t>  All fouls must be previous spot and re-kick or first down</a:t>
            </a:r>
          </a:p>
          <a:p>
            <a:pPr marL="1828800" lvl="3" indent="-457200">
              <a:buFont typeface="Wingdings" panose="05000000000000000000" pitchFamily="2" charset="2"/>
              <a:buChar char="v"/>
            </a:pPr>
            <a:r>
              <a:rPr lang="en-US" sz="2500" dirty="0"/>
              <a:t>If Team R player signals for a fair catch and then blocks, the penalty is enforced from previous spot on a free kick, but PSK on Scrimmage kick</a:t>
            </a:r>
          </a:p>
          <a:p>
            <a:pPr marL="514350" indent="-514350">
              <a:buAutoNum type="arabicPeriod" startAt="3"/>
            </a:pPr>
            <a:endParaRPr lang="en-US" sz="35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88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132556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Free &amp; Scrimmage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3364"/>
            <a:ext cx="10515600" cy="4934094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2"/>
            </a:pPr>
            <a:r>
              <a:rPr lang="en-US" sz="4000" dirty="0"/>
              <a:t>Kick Catch Interference: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600" dirty="0"/>
              <a:t>  </a:t>
            </a:r>
            <a:r>
              <a:rPr lang="en-US" sz="3100" dirty="0"/>
              <a:t>When a kick is still in flight: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Touching restrictions: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600" dirty="0"/>
              <a:t>Free Kick: Team K may not catch/touch/bat a ball in flight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600" dirty="0"/>
              <a:t>Scrimmage Kick: Team K may catch a ball in flight so long as no R in position to catch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Team K may not touch a Team R player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Team K may not obstruct a Team R player’s path to the ball</a:t>
            </a:r>
          </a:p>
          <a:p>
            <a:pPr marL="914400" lvl="2" indent="0">
              <a:buNone/>
            </a:pPr>
            <a:endParaRPr lang="en-US" sz="3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/>
              <a:t>  Does not apply if: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Team R has touched the ball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The ball has hit the ground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Team K player is blocked into the ball or the receiver </a:t>
            </a:r>
          </a:p>
          <a:p>
            <a:pPr marL="914400" lvl="2" indent="0">
              <a:buNone/>
            </a:pPr>
            <a:endParaRPr lang="en-US" sz="31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100" dirty="0"/>
              <a:t>  Enforcement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sz="3100" dirty="0"/>
              <a:t>  Decline; 15yds. from previous and re-kick; or awarded fair catch at spot of foul +15yds.</a:t>
            </a:r>
            <a:r>
              <a:rPr lang="en-US" sz="2600" dirty="0"/>
              <a:t> </a:t>
            </a:r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081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Scrimmage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0" y="1102832"/>
            <a:ext cx="9067569" cy="487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Is the Continuity of Downs Broken?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1F91ED5B-788F-467F-818B-28E392CD149B}"/>
              </a:ext>
            </a:extLst>
          </p:cNvPr>
          <p:cNvSpPr txBox="1"/>
          <p:nvPr/>
        </p:nvSpPr>
        <p:spPr>
          <a:xfrm>
            <a:off x="1652015" y="1497204"/>
            <a:ext cx="88879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Depends on where the ball is when </a:t>
            </a:r>
            <a:r>
              <a:rPr lang="en-US" sz="2800" b="1" u="sng" dirty="0">
                <a:solidFill>
                  <a:srgbClr val="FF0000"/>
                </a:solidFill>
              </a:rPr>
              <a:t>first touched</a:t>
            </a:r>
          </a:p>
          <a:p>
            <a:pPr algn="ctr"/>
            <a:endParaRPr lang="en-US" sz="28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3E1C664-E68D-479E-9A3D-23D7FC881C1A}"/>
              </a:ext>
            </a:extLst>
          </p:cNvPr>
          <p:cNvSpPr txBox="1"/>
          <p:nvPr/>
        </p:nvSpPr>
        <p:spPr>
          <a:xfrm>
            <a:off x="1359408" y="2308712"/>
            <a:ext cx="2906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BEYOND</a:t>
            </a:r>
            <a:r>
              <a:rPr lang="en-US" sz="2000" dirty="0"/>
              <a:t> the Neutral Zone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523184D-BCDA-4E16-9811-CEEB75AC7073}"/>
              </a:ext>
            </a:extLst>
          </p:cNvPr>
          <p:cNvSpPr txBox="1"/>
          <p:nvPr/>
        </p:nvSpPr>
        <p:spPr>
          <a:xfrm>
            <a:off x="7324374" y="2318603"/>
            <a:ext cx="2813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BEHIND</a:t>
            </a:r>
            <a:r>
              <a:rPr lang="en-US" sz="2000" dirty="0"/>
              <a:t> the Neutral Zone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C2901E73-BF36-4E72-BC78-944427DAE614}"/>
              </a:ext>
            </a:extLst>
          </p:cNvPr>
          <p:cNvSpPr txBox="1"/>
          <p:nvPr/>
        </p:nvSpPr>
        <p:spPr>
          <a:xfrm>
            <a:off x="100878" y="2885230"/>
            <a:ext cx="263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R beyond expanded NZ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ED64E39-7CD7-44A5-B0B0-2D167796CC67}"/>
              </a:ext>
            </a:extLst>
          </p:cNvPr>
          <p:cNvSpPr txBox="1"/>
          <p:nvPr/>
        </p:nvSpPr>
        <p:spPr>
          <a:xfrm>
            <a:off x="2950464" y="2885230"/>
            <a:ext cx="2630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K beyond regular NZ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50A4CF6-B81F-4FFC-A6BB-E3AB4CF5CC7E}"/>
              </a:ext>
            </a:extLst>
          </p:cNvPr>
          <p:cNvSpPr txBox="1"/>
          <p:nvPr/>
        </p:nvSpPr>
        <p:spPr>
          <a:xfrm>
            <a:off x="210606" y="3393143"/>
            <a:ext cx="22189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Continuity Broken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K may recover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K cannot advance if it recovers beyond regular NZ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0000"/>
                </a:solidFill>
              </a:rPr>
              <a:t>K may advance, kick, or even pass if it recovers behind NZ after R touches beyond expanded NZ</a:t>
            </a:r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F7D0BCF-3A3A-4A97-98F1-03076CADA975}"/>
              </a:ext>
            </a:extLst>
          </p:cNvPr>
          <p:cNvSpPr txBox="1"/>
          <p:nvPr/>
        </p:nvSpPr>
        <p:spPr>
          <a:xfrm>
            <a:off x="3060276" y="3428425"/>
            <a:ext cx="2218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Continuity Broken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K commits First Touch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Ball is dead when ball comes to rest beyond NZ. (If K touches a ball at rest, the down ends. R cannot advance)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21E860CE-9092-4C37-ADC3-E8251684C579}"/>
              </a:ext>
            </a:extLst>
          </p:cNvPr>
          <p:cNvSpPr txBox="1"/>
          <p:nvPr/>
        </p:nvSpPr>
        <p:spPr>
          <a:xfrm>
            <a:off x="5904272" y="2887182"/>
            <a:ext cx="3239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R behind expanded NZ      or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1593FE0C-F7F3-40A0-8B0F-F1FB3F22B2D4}"/>
              </a:ext>
            </a:extLst>
          </p:cNvPr>
          <p:cNvSpPr txBox="1"/>
          <p:nvPr/>
        </p:nvSpPr>
        <p:spPr>
          <a:xfrm>
            <a:off x="9057164" y="2885230"/>
            <a:ext cx="2813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By K behind regular NZ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A2341E22-1C60-4DE5-9A4D-9A7DF6CD2175}"/>
              </a:ext>
            </a:extLst>
          </p:cNvPr>
          <p:cNvSpPr txBox="1"/>
          <p:nvPr/>
        </p:nvSpPr>
        <p:spPr>
          <a:xfrm>
            <a:off x="6069975" y="3430960"/>
            <a:ext cx="53218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Continuity Not Broken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Either team may recover and advance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If K recovers, it may run, pass, or kick but must get 1</a:t>
            </a:r>
            <a:r>
              <a:rPr lang="en-US" baseline="30000" dirty="0"/>
              <a:t>st</a:t>
            </a:r>
            <a:r>
              <a:rPr lang="en-US" dirty="0"/>
              <a:t> down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Exception: if ball goes OOB while still a kick, belongs to Team R no matter where it went out or who touched it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/>
              <a:t>Exception: simultaneous possession belongs to R (K’s punt is blocked, never crosses NZ, but simultaneously recovered in the K’s EZ is </a:t>
            </a:r>
            <a:r>
              <a:rPr lang="en-US" b="1" u="sng" dirty="0"/>
              <a:t>TD</a:t>
            </a:r>
            <a:r>
              <a:rPr lang="en-US" dirty="0"/>
              <a:t>!!)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B171EED2-176B-401C-BEE4-99EC7589B86F}"/>
              </a:ext>
            </a:extLst>
          </p:cNvPr>
          <p:cNvSpPr/>
          <p:nvPr/>
        </p:nvSpPr>
        <p:spPr>
          <a:xfrm>
            <a:off x="100878" y="2885230"/>
            <a:ext cx="2630130" cy="369332"/>
          </a:xfrm>
          <a:prstGeom prst="roundRect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B184EE3F-0FC5-4224-9CFC-A9075EB80939}"/>
              </a:ext>
            </a:extLst>
          </p:cNvPr>
          <p:cNvSpPr/>
          <p:nvPr/>
        </p:nvSpPr>
        <p:spPr>
          <a:xfrm>
            <a:off x="2982619" y="2898510"/>
            <a:ext cx="2316480" cy="369332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xmlns="" id="{7F801BBB-ECAB-4170-890F-58AB8F6BE541}"/>
              </a:ext>
            </a:extLst>
          </p:cNvPr>
          <p:cNvSpPr/>
          <p:nvPr/>
        </p:nvSpPr>
        <p:spPr>
          <a:xfrm>
            <a:off x="2990390" y="3390766"/>
            <a:ext cx="2316480" cy="3102109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xmlns="" id="{3BAE8FCB-0216-441B-BE82-B0B4E9E9FA68}"/>
              </a:ext>
            </a:extLst>
          </p:cNvPr>
          <p:cNvSpPr/>
          <p:nvPr/>
        </p:nvSpPr>
        <p:spPr>
          <a:xfrm>
            <a:off x="114446" y="3425947"/>
            <a:ext cx="2616562" cy="3066928"/>
          </a:xfrm>
          <a:prstGeom prst="roundRect">
            <a:avLst/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xmlns="" id="{98971BB0-C8AC-40ED-9C7A-0DE5005B87C0}"/>
              </a:ext>
            </a:extLst>
          </p:cNvPr>
          <p:cNvSpPr/>
          <p:nvPr/>
        </p:nvSpPr>
        <p:spPr>
          <a:xfrm>
            <a:off x="5980175" y="2885230"/>
            <a:ext cx="5321809" cy="369332"/>
          </a:xfrm>
          <a:prstGeom prst="roundRect">
            <a:avLst/>
          </a:prstGeom>
          <a:noFill/>
          <a:ln w="28575">
            <a:solidFill>
              <a:srgbClr val="08D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xmlns="" id="{77183348-5E58-4B1E-8206-6A5571987FA0}"/>
              </a:ext>
            </a:extLst>
          </p:cNvPr>
          <p:cNvSpPr/>
          <p:nvPr/>
        </p:nvSpPr>
        <p:spPr>
          <a:xfrm>
            <a:off x="5980175" y="3390766"/>
            <a:ext cx="5321809" cy="3102109"/>
          </a:xfrm>
          <a:prstGeom prst="roundRect">
            <a:avLst/>
          </a:prstGeom>
          <a:noFill/>
          <a:ln w="28575"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55B1CD3-7960-44D8-9EB4-6ADFC03598E5}"/>
              </a:ext>
            </a:extLst>
          </p:cNvPr>
          <p:cNvSpPr/>
          <p:nvPr/>
        </p:nvSpPr>
        <p:spPr>
          <a:xfrm>
            <a:off x="1298610" y="2324101"/>
            <a:ext cx="2997561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xmlns="" id="{4A138121-423F-4931-8A0C-355B1F4DF23F}"/>
              </a:ext>
            </a:extLst>
          </p:cNvPr>
          <p:cNvSpPr/>
          <p:nvPr/>
        </p:nvSpPr>
        <p:spPr>
          <a:xfrm>
            <a:off x="7324374" y="2324101"/>
            <a:ext cx="2813010" cy="3754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3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Scrimmage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0" y="1102832"/>
            <a:ext cx="9067569" cy="487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Fair Catches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7C9DBEF-AB8B-435F-B6F8-3B214A4AAC23}"/>
              </a:ext>
            </a:extLst>
          </p:cNvPr>
          <p:cNvSpPr txBox="1"/>
          <p:nvPr/>
        </p:nvSpPr>
        <p:spPr>
          <a:xfrm>
            <a:off x="210606" y="1743456"/>
            <a:ext cx="1171610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dirty="0"/>
              <a:t>Any Team R player can signal for a FC on a scrimmage or a free kick</a:t>
            </a:r>
          </a:p>
          <a:p>
            <a:pPr marL="1257300" lvl="2" indent="-342900">
              <a:buAutoNum type="arabicPeriod"/>
            </a:pPr>
            <a:r>
              <a:rPr lang="en-US" dirty="0"/>
              <a:t>NFHS – R isn’t awarded a touchback for FC between 25 and goal </a:t>
            </a:r>
            <a:r>
              <a:rPr lang="en-US" dirty="0" smtClean="0"/>
              <a:t>line</a:t>
            </a:r>
          </a:p>
          <a:p>
            <a:pPr marL="800100" lvl="1" indent="-342900">
              <a:buAutoNum type="arabicPeriod"/>
            </a:pPr>
            <a:r>
              <a:rPr lang="en-US" dirty="0" smtClean="0"/>
              <a:t>Valid FC depends on </a:t>
            </a:r>
            <a:r>
              <a:rPr lang="en-US" b="1" u="sng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signal is given and </a:t>
            </a:r>
            <a:r>
              <a:rPr lang="en-US" b="1" u="sng" dirty="0" smtClean="0">
                <a:solidFill>
                  <a:srgbClr val="FF0000"/>
                </a:solidFill>
              </a:rPr>
              <a:t>WHEN</a:t>
            </a:r>
            <a:r>
              <a:rPr lang="en-US" dirty="0" smtClean="0"/>
              <a:t> the signal is made: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Valid Fair Catch: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What: “extending and lateral waving of one arm at full arm’s length above the head”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When: “in or beyond the NZ to the receiver’s goal line while the untouched ball is in flight”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Invalid Fair Catch: 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Improper Signal – waving both arms, get away, chest flick, etc.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Any signal (proper or improper) given after ball has touched a receiver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Any signal given after the ball has touched the ground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Illegal Fair Catch Signal: 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Any signal given by the runner after catching or recovering the kick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r>
              <a:rPr lang="en-US" dirty="0" smtClean="0"/>
              <a:t>A signal given by any other player after the catch/recovery is ignored</a:t>
            </a:r>
          </a:p>
          <a:p>
            <a:pPr marL="800100" lvl="1" indent="-342900">
              <a:buAutoNum type="arabicPeriod" startAt="3"/>
            </a:pPr>
            <a:r>
              <a:rPr lang="en-US" dirty="0" smtClean="0"/>
              <a:t>Both Valid or Invalid Fair Catches cause the ball to become dead</a:t>
            </a:r>
          </a:p>
          <a:p>
            <a:pPr marL="800100" lvl="1" indent="-342900">
              <a:buAutoNum type="arabicPeriod" startAt="3"/>
            </a:pPr>
            <a:r>
              <a:rPr lang="en-US" dirty="0" smtClean="0"/>
              <a:t>An Illegal Fair Catch Signal, however, is a live ball foul (play continues)</a:t>
            </a:r>
          </a:p>
          <a:p>
            <a:pPr marL="800100" lvl="1" indent="-342900">
              <a:buAutoNum type="arabicPeriod" startAt="3"/>
            </a:pPr>
            <a:r>
              <a:rPr lang="en-US" dirty="0" smtClean="0"/>
              <a:t>Regardless of signal, scrimmage kick recovered by Team K in or behind NZ can be advanced</a:t>
            </a:r>
          </a:p>
          <a:p>
            <a:pPr marL="800100" lvl="1" indent="-342900">
              <a:buAutoNum type="arabicPeriod" startAt="3"/>
            </a:pPr>
            <a:r>
              <a:rPr lang="en-US" dirty="0" smtClean="0"/>
              <a:t>Invalid or Illegal Fair Catch Signals are </a:t>
            </a:r>
            <a:r>
              <a:rPr lang="en-US" b="1" u="sng" dirty="0" smtClean="0">
                <a:solidFill>
                  <a:srgbClr val="FF0000"/>
                </a:solidFill>
              </a:rPr>
              <a:t>5yd. </a:t>
            </a:r>
            <a:r>
              <a:rPr lang="en-US" b="1" u="sng" dirty="0">
                <a:solidFill>
                  <a:srgbClr val="FF0000"/>
                </a:solidFill>
              </a:rPr>
              <a:t>p</a:t>
            </a:r>
            <a:r>
              <a:rPr lang="en-US" b="1" u="sng" dirty="0" smtClean="0">
                <a:solidFill>
                  <a:srgbClr val="FF0000"/>
                </a:solidFill>
              </a:rPr>
              <a:t>enalties</a:t>
            </a:r>
            <a:r>
              <a:rPr lang="en-US" dirty="0" smtClean="0"/>
              <a:t> assessed under all but one principle (common sense)</a:t>
            </a:r>
          </a:p>
          <a:p>
            <a:pPr marL="2114550" lvl="4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pPr marL="800100" lvl="1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65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Scrimmage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190" y="1102832"/>
            <a:ext cx="9067569" cy="487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Protection &amp; Blocking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7C9DBEF-AB8B-435F-B6F8-3B214A4AAC23}"/>
              </a:ext>
            </a:extLst>
          </p:cNvPr>
          <p:cNvSpPr txBox="1"/>
          <p:nvPr/>
        </p:nvSpPr>
        <p:spPr>
          <a:xfrm>
            <a:off x="210606" y="1743456"/>
            <a:ext cx="1171610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/>
            <a:endParaRPr lang="en-US" sz="2000" dirty="0"/>
          </a:p>
          <a:p>
            <a:pPr marL="800100" lvl="1" indent="-342900">
              <a:buAutoNum type="arabicPeriod"/>
            </a:pPr>
            <a:r>
              <a:rPr lang="en-US" sz="2000" dirty="0" smtClean="0"/>
              <a:t>Protection: 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Any receiver who gives a valid FC signal is afforded an unmolested opportunity to catch the kick 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Protection is </a:t>
            </a:r>
            <a:r>
              <a:rPr lang="en-US" sz="2000" b="1" u="sng" dirty="0" smtClean="0">
                <a:solidFill>
                  <a:srgbClr val="FF0000"/>
                </a:solidFill>
              </a:rPr>
              <a:t>lost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if the ball is </a:t>
            </a:r>
            <a:r>
              <a:rPr lang="en-US" sz="2000" b="1" u="sng" dirty="0" smtClean="0">
                <a:solidFill>
                  <a:srgbClr val="FF0000"/>
                </a:solidFill>
              </a:rPr>
              <a:t>muffed</a:t>
            </a:r>
            <a:r>
              <a:rPr lang="en-US" sz="2000" dirty="0" smtClean="0"/>
              <a:t>.  Receiver is not given chance to complete the catch after a muff</a:t>
            </a:r>
          </a:p>
          <a:p>
            <a:pPr marL="800100" lvl="1" indent="-342900">
              <a:buAutoNum type="arabicPeriod"/>
            </a:pPr>
            <a:r>
              <a:rPr lang="en-US" sz="2000" dirty="0" smtClean="0"/>
              <a:t>No protection: 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Invalid Fair Catch 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Non-signaling receiver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Receiver who has signaled but is in no position to make a fair catch</a:t>
            </a:r>
          </a:p>
          <a:p>
            <a:pPr marL="1257300" lvl="2" indent="-342900">
              <a:buAutoNum type="arabicPeriod"/>
            </a:pPr>
            <a:r>
              <a:rPr lang="en-US" sz="2000" dirty="0" smtClean="0"/>
              <a:t>Ball hits the ground or another Team R player beyond LOS</a:t>
            </a:r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**</a:t>
            </a:r>
            <a:r>
              <a:rPr lang="en-US" sz="2000" dirty="0" smtClean="0"/>
              <a:t>  Still illegal to unnecessarily rough a receiver who is not given protection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</a:p>
          <a:p>
            <a:pPr lvl="3"/>
            <a:r>
              <a:rPr lang="en-US" sz="2000" dirty="0" smtClean="0">
                <a:solidFill>
                  <a:srgbClr val="FF0000"/>
                </a:solidFill>
              </a:rPr>
              <a:t>**</a:t>
            </a:r>
            <a:r>
              <a:rPr lang="en-US" sz="2000" dirty="0" smtClean="0"/>
              <a:t>  Receiver still protected against </a:t>
            </a:r>
            <a:r>
              <a:rPr lang="en-US" sz="2000" dirty="0" err="1" smtClean="0"/>
              <a:t>KCI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**</a:t>
            </a:r>
            <a:endParaRPr lang="en-US" sz="2000" dirty="0"/>
          </a:p>
          <a:p>
            <a:pPr marL="800100" lvl="1" indent="-342900">
              <a:buAutoNum type="arabicPeriod" startAt="3"/>
            </a:pPr>
            <a:r>
              <a:rPr lang="en-US" sz="2000" dirty="0" smtClean="0"/>
              <a:t>Blocking:</a:t>
            </a:r>
          </a:p>
          <a:p>
            <a:pPr marL="1257300" lvl="2" indent="-342900">
              <a:buAutoNum type="arabicPeriod" startAt="3"/>
            </a:pPr>
            <a:r>
              <a:rPr lang="en-US" sz="2000" dirty="0" smtClean="0"/>
              <a:t>Any receiver who gives a valid or invalid FC signal may not block (15yd. even if in the </a:t>
            </a:r>
            <a:r>
              <a:rPr lang="en-US" sz="2000" dirty="0" err="1" smtClean="0"/>
              <a:t>IBB</a:t>
            </a:r>
            <a:r>
              <a:rPr lang="en-US" sz="2000" dirty="0" smtClean="0"/>
              <a:t>) until kick has ended</a:t>
            </a:r>
          </a:p>
        </p:txBody>
      </p:sp>
    </p:spTree>
    <p:extLst>
      <p:ext uri="{BB962C8B-B14F-4D97-AF65-F5344CB8AC3E}">
        <p14:creationId xmlns:p14="http://schemas.microsoft.com/office/powerpoint/2010/main" val="63554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6191" y="365125"/>
            <a:ext cx="9067569" cy="780923"/>
          </a:xfrm>
        </p:spPr>
        <p:txBody>
          <a:bodyPr/>
          <a:lstStyle/>
          <a:p>
            <a:pPr algn="ctr"/>
            <a:r>
              <a:rPr lang="en-US" sz="4000" dirty="0">
                <a:latin typeface="Copperplate Gothic Bold" panose="020E0705020206020404" pitchFamily="34" charset="0"/>
              </a:rPr>
              <a:t>Scrimmage Kicks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871" y="1199884"/>
            <a:ext cx="9067569" cy="487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Miscellaneous Rules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3B3A5987-B23D-463A-B1E4-48DEFCDB70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606" y="270542"/>
            <a:ext cx="1325586" cy="138282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CCCB8B45-6818-4CF5-B37D-CEB627CF98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03760" y="269451"/>
            <a:ext cx="1322947" cy="1383912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7F2BC772-A215-43E5-A2B7-0200AD87636C}"/>
              </a:ext>
            </a:extLst>
          </p:cNvPr>
          <p:cNvSpPr txBox="1"/>
          <p:nvPr/>
        </p:nvSpPr>
        <p:spPr>
          <a:xfrm>
            <a:off x="9143884" y="3418773"/>
            <a:ext cx="263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17C9DBEF-AB8B-435F-B6F8-3B214A4AAC23}"/>
              </a:ext>
            </a:extLst>
          </p:cNvPr>
          <p:cNvSpPr txBox="1"/>
          <p:nvPr/>
        </p:nvSpPr>
        <p:spPr>
          <a:xfrm>
            <a:off x="210606" y="2109216"/>
            <a:ext cx="117161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AutoNum type="arabicPeriod"/>
            </a:pPr>
            <a:r>
              <a:rPr lang="en-US" sz="2800" dirty="0" smtClean="0"/>
              <a:t>Numbering:</a:t>
            </a: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On 1</a:t>
            </a:r>
            <a:r>
              <a:rPr lang="en-US" sz="2000" baseline="30000" dirty="0"/>
              <a:t>st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, or 3</a:t>
            </a:r>
            <a:r>
              <a:rPr lang="en-US" sz="2000" baseline="30000" dirty="0"/>
              <a:t>rd</a:t>
            </a:r>
            <a:r>
              <a:rPr lang="en-US" sz="2000" dirty="0"/>
              <a:t> – Four must wear 50-79, Snapper may wear nonconforming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On 4</a:t>
            </a:r>
            <a:r>
              <a:rPr lang="en-US" sz="2000" baseline="30000" dirty="0"/>
              <a:t>th</a:t>
            </a:r>
            <a:r>
              <a:rPr lang="en-US" sz="2000" dirty="0"/>
              <a:t> – All Linemen can have Nonconforming Numbers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In both instances, nonconforming numbered linemen are ineligible even if at the end of the line</a:t>
            </a:r>
          </a:p>
          <a:p>
            <a:pPr lvl="2"/>
            <a:endParaRPr lang="en-US" sz="2000" dirty="0"/>
          </a:p>
          <a:p>
            <a:pPr marL="800100" lvl="1" indent="-342900">
              <a:buAutoNum type="arabicPeriod" startAt="2"/>
            </a:pPr>
            <a:r>
              <a:rPr lang="en-US" sz="2800" dirty="0"/>
              <a:t>Blocks Below the Waist </a:t>
            </a:r>
            <a:r>
              <a:rPr lang="en-US" sz="2800" b="1" u="sng" dirty="0">
                <a:solidFill>
                  <a:srgbClr val="FF0000"/>
                </a:solidFill>
              </a:rPr>
              <a:t>ARE</a:t>
            </a:r>
            <a:r>
              <a:rPr lang="en-US" sz="2800" dirty="0"/>
              <a:t> permitted on Punts and </a:t>
            </a:r>
            <a:r>
              <a:rPr lang="en-US" sz="2800" dirty="0" err="1" smtClean="0"/>
              <a:t>PATs</a:t>
            </a:r>
            <a:r>
              <a:rPr lang="en-US" sz="2800" dirty="0" smtClean="0"/>
              <a:t>:</a:t>
            </a:r>
            <a:endParaRPr lang="en-US" sz="2000" dirty="0"/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Same rule as for regular scrimmage downs</a:t>
            </a:r>
          </a:p>
          <a:p>
            <a:pPr marL="1257300" lvl="2" indent="-342900">
              <a:buFont typeface="Wingdings" panose="05000000000000000000" pitchFamily="2" charset="2"/>
              <a:buChar char="q"/>
            </a:pPr>
            <a:r>
              <a:rPr lang="en-US" sz="2000" dirty="0"/>
              <a:t>Because ball will leave the zone quickly, blocks must be simultaneous w/snap by linemen</a:t>
            </a:r>
          </a:p>
          <a:p>
            <a:pPr lvl="2"/>
            <a:r>
              <a:rPr lang="en-US" sz="2000" dirty="0"/>
              <a:t>      who are in 3 and 4 pt. stances in free block zone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7487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1199</TotalTime>
  <Words>1119</Words>
  <Application>Microsoft Office PowerPoint</Application>
  <PresentationFormat>Widescreen</PresentationFormat>
  <Paragraphs>147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Copperplate Gothic Bold</vt:lpstr>
      <vt:lpstr>Wingdings</vt:lpstr>
      <vt:lpstr>Office Theme</vt:lpstr>
      <vt:lpstr>KICKS</vt:lpstr>
      <vt:lpstr>Free Kicks</vt:lpstr>
      <vt:lpstr>Free Kicks</vt:lpstr>
      <vt:lpstr>Free Kicks</vt:lpstr>
      <vt:lpstr>Free &amp; Scrimmage Kicks</vt:lpstr>
      <vt:lpstr>Scrimmage Kicks</vt:lpstr>
      <vt:lpstr>Scrimmage Kicks</vt:lpstr>
      <vt:lpstr>Scrimmage Kicks</vt:lpstr>
      <vt:lpstr>Scrimmage Kicks</vt:lpstr>
      <vt:lpstr>Field Goals</vt:lpstr>
      <vt:lpstr>Free Kick After Fair Catch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kicks</dc:title>
  <dc:creator>Thomas Azevedo</dc:creator>
  <cp:lastModifiedBy>Owner</cp:lastModifiedBy>
  <cp:revision>95</cp:revision>
  <cp:lastPrinted>2019-08-26T16:54:07Z</cp:lastPrinted>
  <dcterms:created xsi:type="dcterms:W3CDTF">2019-04-20T22:58:05Z</dcterms:created>
  <dcterms:modified xsi:type="dcterms:W3CDTF">2019-08-28T16:24:21Z</dcterms:modified>
</cp:coreProperties>
</file>