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1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057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4099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548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3656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303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13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1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0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4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0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0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12EEC1-4505-49AD-8107-DC3D225353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70" b="760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679012-FD74-450B-B0F7-B4663466E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Conduct of players and others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37571-CADB-4959-841D-F49D34121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312" y="4177117"/>
            <a:ext cx="4320228" cy="201103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ANEFO Meeting 9/30/2019 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Eugene Borgonzi</a:t>
            </a:r>
          </a:p>
        </p:txBody>
      </p:sp>
    </p:spTree>
    <p:extLst>
      <p:ext uri="{BB962C8B-B14F-4D97-AF65-F5344CB8AC3E}">
        <p14:creationId xmlns:p14="http://schemas.microsoft.com/office/powerpoint/2010/main" val="3374420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6CF2-EB94-4A41-84BA-17B62C59C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contact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A3496-9EB5-4E1E-AEFF-3B4FC14D4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defensive player may use his hand to slap the blocker’s head</a:t>
            </a:r>
          </a:p>
          <a:p>
            <a:r>
              <a:rPr lang="en-US" dirty="0"/>
              <a:t>Unintentional contact between a nonplayer and a game official in the restricted area while the ball is live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KEEP EVERYONE OUT OF THE WHITE!!!!!!!!</a:t>
            </a:r>
          </a:p>
          <a:p>
            <a:pPr lvl="1"/>
            <a:r>
              <a:rPr lang="en-US" dirty="0"/>
              <a:t>First offense 15 yards from succeeding spot</a:t>
            </a:r>
          </a:p>
          <a:p>
            <a:pPr lvl="1"/>
            <a:r>
              <a:rPr lang="en-US" dirty="0"/>
              <a:t>Second offense: 15 yards from succeeding spot and disqualification of the head coach</a:t>
            </a:r>
          </a:p>
          <a:p>
            <a:r>
              <a:rPr lang="en-US" dirty="0"/>
              <a:t>All fouls under this section if deemed flagrant by an official will result in disqualification</a:t>
            </a:r>
          </a:p>
        </p:txBody>
      </p:sp>
    </p:spTree>
    <p:extLst>
      <p:ext uri="{BB962C8B-B14F-4D97-AF65-F5344CB8AC3E}">
        <p14:creationId xmlns:p14="http://schemas.microsoft.com/office/powerpoint/2010/main" val="185547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9CD1-7424-437F-8889-588098A2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 – noncontact </a:t>
            </a:r>
            <a:r>
              <a:rPr lang="en-US" dirty="0" err="1"/>
              <a:t>uns</a:t>
            </a:r>
            <a:r>
              <a:rPr lang="en-US" dirty="0"/>
              <a:t> by players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2686-8283-4EE5-927D-1F4E57EB2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81340"/>
            <a:ext cx="10120655" cy="3860022"/>
          </a:xfrm>
        </p:spPr>
        <p:txBody>
          <a:bodyPr>
            <a:noAutofit/>
          </a:bodyPr>
          <a:lstStyle/>
          <a:p>
            <a:r>
              <a:rPr lang="en-US" sz="1800" dirty="0"/>
              <a:t>Baiting or taunting acts or words or insignia</a:t>
            </a:r>
          </a:p>
          <a:p>
            <a:r>
              <a:rPr lang="en-US" sz="1800" dirty="0"/>
              <a:t>Profanity, insulting or vulgar language or gestures</a:t>
            </a:r>
          </a:p>
          <a:p>
            <a:r>
              <a:rPr lang="en-US" sz="1800" dirty="0"/>
              <a:t>Delayed, excessive or prolonged act by which a player attempts to focus attention upon himself</a:t>
            </a:r>
          </a:p>
          <a:p>
            <a:r>
              <a:rPr lang="en-US" sz="1800" dirty="0"/>
              <a:t>Using disconcerting acts or words prior to the snap in an attempt to interfere with offense’s signals or movements </a:t>
            </a:r>
            <a:r>
              <a:rPr lang="en-US" sz="1800" dirty="0">
                <a:solidFill>
                  <a:srgbClr val="FFFF00"/>
                </a:solidFill>
              </a:rPr>
              <a:t>(15 yard </a:t>
            </a:r>
            <a:r>
              <a:rPr lang="en-US" sz="1800" dirty="0" err="1">
                <a:solidFill>
                  <a:srgbClr val="FFFF00"/>
                </a:solidFill>
              </a:rPr>
              <a:t>unsportmanlike</a:t>
            </a:r>
            <a:r>
              <a:rPr lang="en-US" sz="1800" dirty="0">
                <a:solidFill>
                  <a:srgbClr val="FFFF00"/>
                </a:solidFill>
              </a:rPr>
              <a:t> instead of 5 yard delay of game under NCAA)</a:t>
            </a:r>
            <a:endParaRPr lang="en-US" sz="1800" dirty="0"/>
          </a:p>
          <a:p>
            <a:r>
              <a:rPr lang="en-US" sz="1800" dirty="0"/>
              <a:t>Kicking at the ball other than during a legal kick or intentionally kick the ball</a:t>
            </a:r>
          </a:p>
          <a:p>
            <a:r>
              <a:rPr lang="en-US" sz="1800" dirty="0"/>
              <a:t>Refusing to comply with an official’s request</a:t>
            </a:r>
          </a:p>
          <a:p>
            <a:r>
              <a:rPr lang="en-US" sz="1800" dirty="0"/>
              <a:t>Using alcohol or any form of tobacco products</a:t>
            </a:r>
          </a:p>
          <a:p>
            <a:r>
              <a:rPr lang="en-US" sz="1800" dirty="0"/>
              <a:t>Spike the ball or throw the ball high into the air or from the field of play or end zone</a:t>
            </a:r>
          </a:p>
          <a:p>
            <a:r>
              <a:rPr lang="en-US" sz="1800" dirty="0"/>
              <a:t>Intentionally fail to place the ball on the ground or immediately return it to a nearby game official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1286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F6E8-7105-498A-B281-24040778C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6 – illegal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C4A99-1CD5-4D29-993C-C14E67BE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player shall intentionally go out of bounds during the down and: </a:t>
            </a:r>
            <a:r>
              <a:rPr lang="en-US" dirty="0">
                <a:solidFill>
                  <a:srgbClr val="FFFF00"/>
                </a:solidFill>
              </a:rPr>
              <a:t>(live-ball, basic spot)</a:t>
            </a:r>
          </a:p>
          <a:p>
            <a:pPr lvl="1"/>
            <a:r>
              <a:rPr lang="en-US" dirty="0"/>
              <a:t>Return to the field</a:t>
            </a:r>
          </a:p>
          <a:p>
            <a:pPr lvl="1"/>
            <a:r>
              <a:rPr lang="en-US" dirty="0"/>
              <a:t>Intentionally touch the ball</a:t>
            </a:r>
          </a:p>
          <a:p>
            <a:pPr lvl="1"/>
            <a:r>
              <a:rPr lang="en-US" dirty="0"/>
              <a:t>Influence the play</a:t>
            </a:r>
          </a:p>
          <a:p>
            <a:pPr lvl="1"/>
            <a:r>
              <a:rPr lang="en-US" dirty="0"/>
              <a:t>Otherwise participate</a:t>
            </a:r>
          </a:p>
          <a:p>
            <a:pPr lvl="1"/>
            <a:r>
              <a:rPr lang="en-US" dirty="0"/>
              <a:t>If a player is blocked out of bounds by an opponent and returns to the field during the down, he shall return at the first opportunity.</a:t>
            </a:r>
          </a:p>
          <a:p>
            <a:r>
              <a:rPr lang="en-US" dirty="0"/>
              <a:t>No replaced player, substitute,  coach, athletic trainer or other attendant shall hinder an opponent, touch the ball, influence the play or otherwise participate. </a:t>
            </a:r>
            <a:r>
              <a:rPr lang="en-US" dirty="0">
                <a:solidFill>
                  <a:srgbClr val="FFFF00"/>
                </a:solidFill>
              </a:rPr>
              <a:t>(live-ball, basic spot)</a:t>
            </a:r>
          </a:p>
        </p:txBody>
      </p:sp>
    </p:spTree>
    <p:extLst>
      <p:ext uri="{BB962C8B-B14F-4D97-AF65-F5344CB8AC3E}">
        <p14:creationId xmlns:p14="http://schemas.microsoft.com/office/powerpoint/2010/main" val="495345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BB3D-A0BF-4753-837E-0DEE7DF91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participation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D7BA1-F7CE-433F-B5EE-E9EE32A05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9914"/>
            <a:ext cx="10712326" cy="5137264"/>
          </a:xfrm>
        </p:spPr>
        <p:txBody>
          <a:bodyPr>
            <a:noAutofit/>
          </a:bodyPr>
          <a:lstStyle/>
          <a:p>
            <a:r>
              <a:rPr lang="en-US" dirty="0"/>
              <a:t>It is illegal participation:</a:t>
            </a:r>
          </a:p>
          <a:p>
            <a:pPr lvl="1"/>
            <a:r>
              <a:rPr lang="en-US" sz="1800" dirty="0"/>
              <a:t>Any player, replaced player, substitute, coach, athletic trainer or other attendant enters and participates during a down </a:t>
            </a:r>
            <a:r>
              <a:rPr lang="en-US" sz="1800" dirty="0">
                <a:solidFill>
                  <a:srgbClr val="FFFF00"/>
                </a:solidFill>
              </a:rPr>
              <a:t>(live-ball, basic spot)</a:t>
            </a:r>
          </a:p>
          <a:p>
            <a:pPr lvl="1"/>
            <a:r>
              <a:rPr lang="en-US" sz="1800" dirty="0"/>
              <a:t>If an injured player is not replaced for at least one down; unless halftime or overtime intermission occurs </a:t>
            </a:r>
            <a:r>
              <a:rPr lang="en-US" sz="1800" dirty="0">
                <a:solidFill>
                  <a:srgbClr val="FFFF00"/>
                </a:solidFill>
              </a:rPr>
              <a:t>(live-ball, previous spot)</a:t>
            </a:r>
          </a:p>
          <a:p>
            <a:pPr lvl="1"/>
            <a:r>
              <a:rPr lang="en-US" sz="1800" dirty="0"/>
              <a:t>To have 12 or more players participating at the snap or free kick </a:t>
            </a:r>
            <a:r>
              <a:rPr lang="en-US" sz="1800" dirty="0">
                <a:solidFill>
                  <a:srgbClr val="FFFF00"/>
                </a:solidFill>
              </a:rPr>
              <a:t>(live-ball, previous spot)</a:t>
            </a:r>
          </a:p>
          <a:p>
            <a:pPr lvl="1"/>
            <a:r>
              <a:rPr lang="en-US" sz="1800" dirty="0"/>
              <a:t>To use a player, replaced player </a:t>
            </a:r>
            <a:r>
              <a:rPr lang="en-US" sz="1800" dirty="0" err="1"/>
              <a:t>etc</a:t>
            </a:r>
            <a:r>
              <a:rPr lang="en-US" sz="1800" dirty="0"/>
              <a:t> in a substitution or pretended substitution to deceive opponents at or immediately before the snap for free kick </a:t>
            </a:r>
            <a:r>
              <a:rPr lang="en-US" sz="1800" dirty="0">
                <a:solidFill>
                  <a:srgbClr val="FFFF00"/>
                </a:solidFill>
              </a:rPr>
              <a:t>(live-ball, previous spot)</a:t>
            </a:r>
          </a:p>
          <a:p>
            <a:pPr lvl="1"/>
            <a:r>
              <a:rPr lang="en-US" sz="1800" dirty="0"/>
              <a:t>For a player to be lying on the ground to deceive opponents at or immediately before the snap or free kick </a:t>
            </a:r>
            <a:r>
              <a:rPr lang="en-US" sz="1800" dirty="0">
                <a:solidFill>
                  <a:srgbClr val="FFFF00"/>
                </a:solidFill>
              </a:rPr>
              <a:t>(live-ball, previous spot)</a:t>
            </a:r>
          </a:p>
          <a:p>
            <a:pPr lvl="1"/>
            <a:r>
              <a:rPr lang="en-US" sz="1800" dirty="0"/>
              <a:t>For a disqualified player to re-enter the game </a:t>
            </a:r>
            <a:r>
              <a:rPr lang="en-US" sz="1800" dirty="0">
                <a:solidFill>
                  <a:srgbClr val="FFFF00"/>
                </a:solidFill>
              </a:rPr>
              <a:t>(live-ball, previous spot)</a:t>
            </a:r>
          </a:p>
          <a:p>
            <a:pPr lvl="1"/>
            <a:r>
              <a:rPr lang="en-US" sz="1800" dirty="0"/>
              <a:t>For a player whose helmet comes completely off during a down to continue to participate beyond the immediate action he was engaged in. </a:t>
            </a:r>
            <a:r>
              <a:rPr lang="en-US" sz="1800" dirty="0">
                <a:solidFill>
                  <a:srgbClr val="FFFF00"/>
                </a:solidFill>
              </a:rPr>
              <a:t>(live-ball, basic spot)</a:t>
            </a:r>
          </a:p>
        </p:txBody>
      </p:sp>
    </p:spTree>
    <p:extLst>
      <p:ext uri="{BB962C8B-B14F-4D97-AF65-F5344CB8AC3E}">
        <p14:creationId xmlns:p14="http://schemas.microsoft.com/office/powerpoint/2010/main" val="250137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2AA6-B26F-4268-8A8D-913D7EBA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7 – illegal kicking and batting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4CFF5-83EC-4C68-8818-D64E7B3AD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932395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player shall intentionally kick the ball other than as a free or scrimmage kick</a:t>
            </a:r>
          </a:p>
          <a:p>
            <a:r>
              <a:rPr lang="en-US" dirty="0"/>
              <a:t>No player shall bat a loose ball other than a pass or a fumble in flight, or a low scrimmage kick in flight which he is attempting to block in or behind the expanded neutral zone EXCEPTION: A K player may bat toward his own goal line a grounded scrimmage kick or a scrimmage kick in flight which is beyond the neutral zone, if no R player is in position to catch the ball.</a:t>
            </a:r>
          </a:p>
          <a:p>
            <a:r>
              <a:rPr lang="en-US" dirty="0"/>
              <a:t>Any pass in flight may be batted in any direction, by an eligible receiver unless it is a backward pass batted forward by the passing team</a:t>
            </a:r>
          </a:p>
          <a:p>
            <a:r>
              <a:rPr lang="en-US" dirty="0"/>
              <a:t>A ball in player possession shall not be batted forward by a player of the team in possession</a:t>
            </a:r>
          </a:p>
        </p:txBody>
      </p:sp>
    </p:spTree>
    <p:extLst>
      <p:ext uri="{BB962C8B-B14F-4D97-AF65-F5344CB8AC3E}">
        <p14:creationId xmlns:p14="http://schemas.microsoft.com/office/powerpoint/2010/main" val="217377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C105F-30C0-4DE8-9C05-CA3E838C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8 – noncontact </a:t>
            </a:r>
            <a:r>
              <a:rPr lang="en-US" dirty="0" err="1"/>
              <a:t>uns</a:t>
            </a:r>
            <a:r>
              <a:rPr lang="en-US" dirty="0"/>
              <a:t> by nonplayers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3820-8648-402B-9ABE-C0E850A1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of profanity, insulting or vulgar language or gestures</a:t>
            </a:r>
          </a:p>
          <a:p>
            <a:r>
              <a:rPr lang="en-US" dirty="0"/>
              <a:t>Attempting to influence or indicating objections to a decision by an official</a:t>
            </a:r>
          </a:p>
          <a:p>
            <a:r>
              <a:rPr lang="en-US" dirty="0"/>
              <a:t>Disrespectfully addressing an official</a:t>
            </a:r>
          </a:p>
          <a:p>
            <a:r>
              <a:rPr lang="en-US" dirty="0"/>
              <a:t>Using any illegal communication equipment</a:t>
            </a:r>
          </a:p>
          <a:p>
            <a:r>
              <a:rPr lang="en-US" dirty="0"/>
              <a:t>Holding an unauthorized conference</a:t>
            </a:r>
          </a:p>
          <a:p>
            <a:r>
              <a:rPr lang="en-US" dirty="0"/>
              <a:t>Failure to comply with restrictions of Rule 3-2-2 at the coin toss</a:t>
            </a:r>
          </a:p>
          <a:p>
            <a:r>
              <a:rPr lang="en-US" dirty="0"/>
              <a:t>Failure to be ready to start the first half</a:t>
            </a:r>
          </a:p>
          <a:p>
            <a:r>
              <a:rPr lang="en-US" dirty="0"/>
              <a:t>Failure to be on the field following the conclusion of halftime or be ready to start the second half at the conclusion of the mandatory warm up period</a:t>
            </a:r>
          </a:p>
        </p:txBody>
      </p:sp>
    </p:spTree>
    <p:extLst>
      <p:ext uri="{BB962C8B-B14F-4D97-AF65-F5344CB8AC3E}">
        <p14:creationId xmlns:p14="http://schemas.microsoft.com/office/powerpoint/2010/main" val="709033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343E-CC5E-47A6-A970-C7CBA2C4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Noncontact </a:t>
            </a:r>
            <a:r>
              <a:rPr lang="en-US" dirty="0" err="1"/>
              <a:t>uns</a:t>
            </a:r>
            <a:r>
              <a:rPr lang="en-US" dirty="0"/>
              <a:t> by nonplayers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1A250-15A9-4472-B514-74096B593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Following pre-game verification,  A coach allowing his players to use illegal equipment</a:t>
            </a:r>
          </a:p>
          <a:p>
            <a:r>
              <a:rPr lang="en-US" dirty="0"/>
              <a:t>Being on the field except as a substitute or replaced player</a:t>
            </a:r>
          </a:p>
          <a:p>
            <a:r>
              <a:rPr lang="en-US" dirty="0"/>
              <a:t>Using alcohol or any form of tobacco product</a:t>
            </a:r>
          </a:p>
          <a:p>
            <a:r>
              <a:rPr lang="en-US" dirty="0"/>
              <a:t>Being outside the team box, but not on the field (between the 25 yard lines)</a:t>
            </a:r>
          </a:p>
          <a:p>
            <a:r>
              <a:rPr lang="en-US" dirty="0"/>
              <a:t>A substitute leaving the team box during a fight</a:t>
            </a:r>
          </a:p>
          <a:p>
            <a:r>
              <a:rPr lang="en-US" dirty="0"/>
              <a:t>A maximum of three coaches may be in the restricted area however no player, nonplayer or coach shall be in the restricted area when the </a:t>
            </a:r>
            <a:r>
              <a:rPr lang="en-US"/>
              <a:t>ball is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9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A4D2-867D-4756-B454-A16910A2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– helping the runner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DB75F-056B-4037-9328-3FD556619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offensive player shall not </a:t>
            </a:r>
            <a:r>
              <a:rPr lang="en-US" b="1" dirty="0">
                <a:solidFill>
                  <a:srgbClr val="FF0000"/>
                </a:solidFill>
              </a:rPr>
              <a:t>PUSH, </a:t>
            </a:r>
            <a:r>
              <a:rPr lang="en-US" dirty="0">
                <a:solidFill>
                  <a:schemeClr val="tx1"/>
                </a:solidFill>
              </a:rPr>
              <a:t>pull or lift the runner to assist his forward progress</a:t>
            </a:r>
          </a:p>
          <a:p>
            <a:r>
              <a:rPr lang="en-US" dirty="0">
                <a:solidFill>
                  <a:schemeClr val="tx1"/>
                </a:solidFill>
              </a:rPr>
              <a:t>Only difference from NCAA is </a:t>
            </a:r>
            <a:r>
              <a:rPr lang="en-US" b="1" dirty="0">
                <a:solidFill>
                  <a:srgbClr val="FF0000"/>
                </a:solidFill>
              </a:rPr>
              <a:t>PUSHING</a:t>
            </a:r>
            <a:r>
              <a:rPr lang="en-US" dirty="0">
                <a:solidFill>
                  <a:schemeClr val="tx1"/>
                </a:solidFill>
              </a:rPr>
              <a:t>.  NCAA did away with pushing a few years ago.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5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FEF5-C75A-4650-ABE4-8F842372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05644" cy="1320800"/>
          </a:xfrm>
        </p:spPr>
        <p:txBody>
          <a:bodyPr/>
          <a:lstStyle/>
          <a:p>
            <a:r>
              <a:rPr lang="en-US" dirty="0"/>
              <a:t>Section 2 – illegal use of hands and holding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F7503-C103-457F-8169-F4B7DE43E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7826"/>
            <a:ext cx="11029615" cy="47177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offensive player (except the runner) shall not:</a:t>
            </a:r>
          </a:p>
          <a:p>
            <a:pPr lvl="1"/>
            <a:r>
              <a:rPr lang="en-US" dirty="0"/>
              <a:t>Use a blocking technique which is not permissible by rule</a:t>
            </a:r>
          </a:p>
          <a:p>
            <a:pPr lvl="2"/>
            <a:r>
              <a:rPr lang="en-US" dirty="0"/>
              <a:t>Two permissible techniques (same for the defense):</a:t>
            </a:r>
          </a:p>
          <a:p>
            <a:pPr lvl="3"/>
            <a:r>
              <a:rPr lang="en-US" dirty="0"/>
              <a:t>Closed or Cupped Hand Technique</a:t>
            </a:r>
          </a:p>
          <a:p>
            <a:pPr lvl="3"/>
            <a:r>
              <a:rPr lang="en-US" dirty="0"/>
              <a:t>Open Hand Technique</a:t>
            </a:r>
          </a:p>
          <a:p>
            <a:pPr lvl="3"/>
            <a:r>
              <a:rPr lang="en-US" dirty="0"/>
              <a:t>Refer to definition of blocking in Rule 2-3-2</a:t>
            </a:r>
          </a:p>
          <a:p>
            <a:pPr lvl="2"/>
            <a:r>
              <a:rPr lang="en-US" dirty="0"/>
              <a:t>Grasp or encircle any teammate to form interlocked blocking</a:t>
            </a:r>
          </a:p>
          <a:p>
            <a:pPr lvl="2"/>
            <a:r>
              <a:rPr lang="en-US" dirty="0"/>
              <a:t>Hold an opponent (same for the defense)</a:t>
            </a:r>
          </a:p>
          <a:p>
            <a:r>
              <a:rPr lang="en-US" dirty="0"/>
              <a:t>The runner may not grasp a teammate</a:t>
            </a:r>
          </a:p>
          <a:p>
            <a:r>
              <a:rPr lang="en-US" dirty="0"/>
              <a:t>A defensive player shall not:</a:t>
            </a:r>
          </a:p>
          <a:p>
            <a:pPr lvl="1"/>
            <a:r>
              <a:rPr lang="en-US" dirty="0"/>
              <a:t>Use his hands to add momentum to the charge of a teammate who is on the line of scrimmage</a:t>
            </a:r>
          </a:p>
          <a:p>
            <a:pPr lvl="1"/>
            <a:r>
              <a:rPr lang="en-US" dirty="0"/>
              <a:t>Contact an eligible receiver who is no longer a potential blocker</a:t>
            </a:r>
          </a:p>
        </p:txBody>
      </p:sp>
    </p:spTree>
    <p:extLst>
      <p:ext uri="{BB962C8B-B14F-4D97-AF65-F5344CB8AC3E}">
        <p14:creationId xmlns:p14="http://schemas.microsoft.com/office/powerpoint/2010/main" val="261045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ED361-EDDB-4C9D-A3F7-59C7A2A9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10" y="588316"/>
            <a:ext cx="11029616" cy="742331"/>
          </a:xfrm>
        </p:spPr>
        <p:txBody>
          <a:bodyPr/>
          <a:lstStyle/>
          <a:p>
            <a:r>
              <a:rPr lang="en-US" dirty="0"/>
              <a:t>Section 3 – illegal 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01C8D-975B-41EB-B7F7-8972BBEDD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49287"/>
            <a:ext cx="11029615" cy="43270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Blocking below the Waist outside the free blocking zone</a:t>
            </a:r>
          </a:p>
          <a:p>
            <a:r>
              <a:rPr lang="en-US" dirty="0"/>
              <a:t>Receiver who has given a valid or invalid fair-catch signal</a:t>
            </a:r>
          </a:p>
          <a:p>
            <a:r>
              <a:rPr lang="en-US" dirty="0"/>
              <a:t>Blocking the kicker or place-kick holder of a free kick before:</a:t>
            </a:r>
          </a:p>
          <a:p>
            <a:pPr lvl="1"/>
            <a:r>
              <a:rPr lang="en-US" dirty="0"/>
              <a:t>He has advanced 5 yards beyond his free-kick line; or </a:t>
            </a:r>
          </a:p>
          <a:p>
            <a:pPr lvl="1"/>
            <a:r>
              <a:rPr lang="en-US" dirty="0"/>
              <a:t>The kick has touched the ground or any other player</a:t>
            </a:r>
          </a:p>
          <a:p>
            <a:r>
              <a:rPr lang="en-US" dirty="0"/>
              <a:t>Chop block (High-Low) or clip </a:t>
            </a:r>
            <a:r>
              <a:rPr lang="en-US" dirty="0">
                <a:solidFill>
                  <a:srgbClr val="FFFF00"/>
                </a:solidFill>
              </a:rPr>
              <a:t>(unlike NCAA clipping is not allowed in the tackle box)</a:t>
            </a:r>
          </a:p>
          <a:p>
            <a:r>
              <a:rPr lang="en-US" dirty="0"/>
              <a:t>Block in the Back except:</a:t>
            </a:r>
          </a:p>
          <a:p>
            <a:pPr lvl="1"/>
            <a:r>
              <a:rPr lang="en-US" dirty="0"/>
              <a:t>In the free blocking zone</a:t>
            </a:r>
          </a:p>
          <a:p>
            <a:pPr lvl="1"/>
            <a:r>
              <a:rPr lang="en-US" dirty="0"/>
              <a:t>Using hands and arms when attempting to reach the runner or recover a loose ball which he may legally touch/possess</a:t>
            </a:r>
          </a:p>
        </p:txBody>
      </p:sp>
    </p:spTree>
    <p:extLst>
      <p:ext uri="{BB962C8B-B14F-4D97-AF65-F5344CB8AC3E}">
        <p14:creationId xmlns:p14="http://schemas.microsoft.com/office/powerpoint/2010/main" val="352870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2F37-7C1A-4FDF-A2F6-4AFE7DDC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– illegal blocking (continued)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2EE39-AF0C-4AC2-9818-47B3991B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member of the kicking team shall initiate contact to an opponent on a free kick until:</a:t>
            </a:r>
          </a:p>
          <a:p>
            <a:pPr lvl="1"/>
            <a:r>
              <a:rPr lang="en-US" dirty="0"/>
              <a:t>The legal kick has traveled 10 yards</a:t>
            </a:r>
          </a:p>
          <a:p>
            <a:pPr lvl="1"/>
            <a:r>
              <a:rPr lang="en-US" dirty="0"/>
              <a:t>The kicking team is eligible to recover a free-kicked ball; or</a:t>
            </a:r>
          </a:p>
          <a:p>
            <a:pPr lvl="1"/>
            <a:r>
              <a:rPr lang="en-US" dirty="0"/>
              <a:t>The receiving team initiates a block within the neutral zone</a:t>
            </a:r>
          </a:p>
        </p:txBody>
      </p:sp>
    </p:spTree>
    <p:extLst>
      <p:ext uri="{BB962C8B-B14F-4D97-AF65-F5344CB8AC3E}">
        <p14:creationId xmlns:p14="http://schemas.microsoft.com/office/powerpoint/2010/main" val="134637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7695-5379-4E13-907B-D173FA92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– illegal personal 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0484-1F61-4B61-8A79-1B4E202EF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4594"/>
            <a:ext cx="11029615" cy="40334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fighting</a:t>
            </a:r>
          </a:p>
          <a:p>
            <a:r>
              <a:rPr lang="en-US" dirty="0"/>
              <a:t>Shall not intentionally contact a game official</a:t>
            </a:r>
          </a:p>
          <a:p>
            <a:r>
              <a:rPr lang="en-US" dirty="0"/>
              <a:t>No player or nonplayer shall:</a:t>
            </a:r>
          </a:p>
          <a:p>
            <a:pPr lvl="1"/>
            <a:r>
              <a:rPr lang="en-US" dirty="0"/>
              <a:t>Kick, knee, strike or trip an opponent</a:t>
            </a:r>
          </a:p>
          <a:p>
            <a:pPr lvl="1"/>
            <a:r>
              <a:rPr lang="en-US" dirty="0"/>
              <a:t>Charge into or throw an opponent to the ground after he is obviously out of the play or after the ball is clearly dead either in or out of bounds</a:t>
            </a:r>
          </a:p>
          <a:p>
            <a:pPr lvl="1"/>
            <a:r>
              <a:rPr lang="en-US" dirty="0"/>
              <a:t>Pile on any player who is lying on the ground</a:t>
            </a:r>
          </a:p>
          <a:p>
            <a:pPr lvl="1"/>
            <a:r>
              <a:rPr lang="en-US" dirty="0"/>
              <a:t>Hurdle an opponent who has one or both feet on the ground</a:t>
            </a:r>
          </a:p>
          <a:p>
            <a:pPr lvl="1"/>
            <a:r>
              <a:rPr lang="en-US" dirty="0"/>
              <a:t>Position himself on the shoulders or body of a teammate or opponent to gain an advantage</a:t>
            </a:r>
          </a:p>
          <a:p>
            <a:pPr lvl="1"/>
            <a:r>
              <a:rPr lang="en-US" dirty="0"/>
              <a:t>Throw a helmet to trip an opponent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8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23E88-9667-4702-B9F9-92736E53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contact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51C05-738A-4CBC-B977-955FE7FCD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player or nonplayer shall:</a:t>
            </a:r>
          </a:p>
          <a:p>
            <a:pPr lvl="1"/>
            <a:r>
              <a:rPr lang="en-US" dirty="0"/>
              <a:t>Make any other contact with an opponent which is deemed unnecessary or excessive and which incites roughness</a:t>
            </a:r>
          </a:p>
          <a:p>
            <a:pPr lvl="1"/>
            <a:r>
              <a:rPr lang="en-US" dirty="0"/>
              <a:t>Grasp on opponent’s face mask, edge of helmet opening, ear hole, chin strap, or mouthpiece and twist, turn or pull (if you call it’s a 15 yard penalty)</a:t>
            </a:r>
          </a:p>
          <a:p>
            <a:pPr lvl="1"/>
            <a:r>
              <a:rPr lang="en-US" dirty="0"/>
              <a:t>Horse collar an opponent even if possession is lost</a:t>
            </a:r>
          </a:p>
          <a:p>
            <a:pPr lvl="1"/>
            <a:r>
              <a:rPr lang="en-US" dirty="0"/>
              <a:t>Initiate contact with an opposing player whose helmet has come completely off</a:t>
            </a:r>
          </a:p>
          <a:p>
            <a:pPr lvl="1"/>
            <a:r>
              <a:rPr lang="en-US" dirty="0"/>
              <a:t>Target an opponent</a:t>
            </a:r>
          </a:p>
          <a:p>
            <a:pPr lvl="1"/>
            <a:r>
              <a:rPr lang="en-US" dirty="0"/>
              <a:t>Execute a blindside block outside of the free blocking zone with forceful contact unless initiated with open hands</a:t>
            </a:r>
          </a:p>
          <a:p>
            <a:pPr marL="3240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0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A456-91B5-42EB-A69C-EB14143E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contact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83DB8-BDA3-4965-BA23-464CA952A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63454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Initiate illegal helmet contact</a:t>
            </a:r>
          </a:p>
          <a:p>
            <a:pPr lvl="1"/>
            <a:r>
              <a:rPr lang="en-US" dirty="0"/>
              <a:t>Butt block – act by any player who initiates contact against an opponent who is not a runner with the front of his helmet</a:t>
            </a:r>
          </a:p>
          <a:p>
            <a:pPr lvl="1"/>
            <a:r>
              <a:rPr lang="en-US" dirty="0"/>
              <a:t>Face tackling – act by a defensive player who initiates contact against a runner with the front of his helmet</a:t>
            </a:r>
          </a:p>
          <a:p>
            <a:pPr lvl="1"/>
            <a:r>
              <a:rPr lang="en-US" dirty="0"/>
              <a:t>Spearing – act by any player who initiates contact against an opponent at the shoulders or below with the crown of his helmet</a:t>
            </a:r>
          </a:p>
          <a:p>
            <a:pPr lvl="1"/>
            <a:r>
              <a:rPr lang="en-US" dirty="0"/>
              <a:t>Illegal helmet contact may be judged a flagrant act by official. Examples include:</a:t>
            </a:r>
          </a:p>
          <a:p>
            <a:pPr lvl="1"/>
            <a:r>
              <a:rPr lang="en-US" dirty="0"/>
              <a:t>Contact against opponent on ground</a:t>
            </a:r>
          </a:p>
          <a:p>
            <a:pPr lvl="1"/>
            <a:r>
              <a:rPr lang="en-US" dirty="0"/>
              <a:t>Contact against opponent being held up by other players and/or:</a:t>
            </a:r>
          </a:p>
          <a:p>
            <a:pPr lvl="1"/>
            <a:r>
              <a:rPr lang="en-US" dirty="0"/>
              <a:t>Contact against a defenseless opponent</a:t>
            </a:r>
          </a:p>
        </p:txBody>
      </p:sp>
    </p:spTree>
    <p:extLst>
      <p:ext uri="{BB962C8B-B14F-4D97-AF65-F5344CB8AC3E}">
        <p14:creationId xmlns:p14="http://schemas.microsoft.com/office/powerpoint/2010/main" val="153133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5B46-B81B-4BAE-8EB2-723CCE98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Illegal contact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4CEE5-B692-42D1-8698-3913D598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3600"/>
            <a:ext cx="11029615" cy="38417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Roughing the passer – Contacting a passer who has thrown the ball from in or behind the neutral zone after it is clear the ball has been thrown.</a:t>
            </a:r>
          </a:p>
          <a:p>
            <a:r>
              <a:rPr lang="en-US" dirty="0"/>
              <a:t>Running into or roughing the kicker or holder</a:t>
            </a:r>
          </a:p>
          <a:p>
            <a:pPr lvl="1"/>
            <a:r>
              <a:rPr lang="en-US" dirty="0"/>
              <a:t>Run = contact that displaces the kicker or holder without roughing</a:t>
            </a:r>
          </a:p>
          <a:p>
            <a:pPr lvl="1"/>
            <a:r>
              <a:rPr lang="en-US" dirty="0"/>
              <a:t>Roughing = block, tackle or charge into the kicker or holder other than when:</a:t>
            </a:r>
          </a:p>
          <a:p>
            <a:pPr lvl="2"/>
            <a:r>
              <a:rPr lang="en-US" dirty="0"/>
              <a:t>Contact is unavoidable because it’s not reasonably certain that a kick will be made</a:t>
            </a:r>
          </a:p>
          <a:p>
            <a:pPr lvl="2"/>
            <a:r>
              <a:rPr lang="en-US" dirty="0"/>
              <a:t>Defense touches the kick near the kicker and contact is unavoidable</a:t>
            </a:r>
          </a:p>
          <a:p>
            <a:pPr lvl="2"/>
            <a:r>
              <a:rPr lang="en-US" dirty="0"/>
              <a:t>Contact is slight and is partially caused by movement of the kicker</a:t>
            </a:r>
          </a:p>
          <a:p>
            <a:pPr lvl="2"/>
            <a:r>
              <a:rPr lang="en-US" dirty="0"/>
              <a:t>Contact is caused by R being blocked into the kicker/holder by K</a:t>
            </a:r>
          </a:p>
          <a:p>
            <a:r>
              <a:rPr lang="en-US" dirty="0"/>
              <a:t>Roughing the Snapper – Defense shall not charge directly into the snapper when the offensive team is in a scrimmage kick 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143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</TotalTime>
  <Words>1631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Conduct of players and others</vt:lpstr>
      <vt:lpstr>Section 1 – helping the runner </vt:lpstr>
      <vt:lpstr>Section 2 – illegal use of hands and holding</vt:lpstr>
      <vt:lpstr>Section 3 – illegal blocking</vt:lpstr>
      <vt:lpstr>Section 3 – illegal blocking (continued) </vt:lpstr>
      <vt:lpstr>Section 4 – illegal personal contact</vt:lpstr>
      <vt:lpstr>Illegal contact (continued)</vt:lpstr>
      <vt:lpstr>Illegal contact (continued)</vt:lpstr>
      <vt:lpstr>Illegal contact (continued)</vt:lpstr>
      <vt:lpstr>Illegal contact (continued)</vt:lpstr>
      <vt:lpstr>Section 5 – noncontact uns by players </vt:lpstr>
      <vt:lpstr>Section 6 – illegal participation</vt:lpstr>
      <vt:lpstr>Illegal participation (continued)</vt:lpstr>
      <vt:lpstr>Section 7 – illegal kicking and batting</vt:lpstr>
      <vt:lpstr>Section 8 – noncontact uns by nonplayers</vt:lpstr>
      <vt:lpstr>Noncontact uns by nonplayers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 of players and others</dc:title>
  <dc:creator>Eugene Borgonzi</dc:creator>
  <cp:lastModifiedBy>Eugene Borgonzi</cp:lastModifiedBy>
  <cp:revision>27</cp:revision>
  <cp:lastPrinted>2019-09-30T16:36:11Z</cp:lastPrinted>
  <dcterms:created xsi:type="dcterms:W3CDTF">2019-09-25T12:30:17Z</dcterms:created>
  <dcterms:modified xsi:type="dcterms:W3CDTF">2019-09-30T20:13:07Z</dcterms:modified>
</cp:coreProperties>
</file>