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427BD-43BD-44FC-B6AA-CF47CF14BEB1}" type="datetimeFigureOut">
              <a:rPr lang="en-US" smtClean="0"/>
              <a:t>9/28/2014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B98B4-97BD-451C-A8AC-679D9953B9FF}" type="slidenum">
              <a:rPr lang="en-US" smtClean="0"/>
              <a:t>‹#›</a:t>
            </a:fld>
            <a:endParaRPr lang="en-US"/>
          </a:p>
        </p:txBody>
      </p:sp>
    </p:spTree>
    <p:extLst>
      <p:ext uri="{BB962C8B-B14F-4D97-AF65-F5344CB8AC3E}">
        <p14:creationId xmlns:p14="http://schemas.microsoft.com/office/powerpoint/2010/main" val="90531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00B7B042-A67F-47B4-B4E5-6363FFA6B829}" type="datetime1">
              <a:rPr lang="en-US" smtClean="0"/>
              <a:t>9/28/2014</a:t>
            </a:fld>
            <a:endParaRPr lang="en-US"/>
          </a:p>
        </p:txBody>
      </p:sp>
      <p:sp>
        <p:nvSpPr>
          <p:cNvPr id="23" name="Slide Number Placeholder 22"/>
          <p:cNvSpPr>
            <a:spLocks noGrp="1"/>
          </p:cNvSpPr>
          <p:nvPr>
            <p:ph type="sldNum" sz="quarter" idx="11"/>
          </p:nvPr>
        </p:nvSpPr>
        <p:spPr/>
        <p:txBody>
          <a:bodyPr/>
          <a:lstStyle/>
          <a:p>
            <a:fld id="{935BD8B6-76AC-4CAA-BCE5-32F3779D28A4}" type="slidenum">
              <a:rPr lang="en-US" smtClean="0"/>
              <a:t>‹#›</a:t>
            </a:fld>
            <a:endParaRPr lang="en-US"/>
          </a:p>
        </p:txBody>
      </p:sp>
      <p:sp>
        <p:nvSpPr>
          <p:cNvPr id="24" name="Footer Placeholder 23"/>
          <p:cNvSpPr>
            <a:spLocks noGrp="1"/>
          </p:cNvSpPr>
          <p:nvPr>
            <p:ph type="ftr" sz="quarter" idx="12"/>
          </p:nvPr>
        </p:nvSpPr>
        <p:spPr/>
        <p:txBody>
          <a:bodyPr/>
          <a:lstStyle/>
          <a:p>
            <a:r>
              <a:rPr lang="en-US" smtClean="0"/>
              <a:t>ANEFO September 2014 - David Carter</a:t>
            </a:r>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EEB96-216A-4214-BCBA-FC0DFB5DF73A}" type="datetime1">
              <a:rPr lang="en-US" smtClean="0"/>
              <a:t>9/28/2014</a:t>
            </a:fld>
            <a:endParaRPr lang="en-US"/>
          </a:p>
        </p:txBody>
      </p:sp>
      <p:sp>
        <p:nvSpPr>
          <p:cNvPr id="5" name="Footer Placeholder 4"/>
          <p:cNvSpPr>
            <a:spLocks noGrp="1"/>
          </p:cNvSpPr>
          <p:nvPr>
            <p:ph type="ftr" sz="quarter" idx="11"/>
          </p:nvPr>
        </p:nvSpPr>
        <p:spPr/>
        <p:txBody>
          <a:bodyPr/>
          <a:lstStyle/>
          <a:p>
            <a:r>
              <a:rPr lang="en-US" smtClean="0"/>
              <a:t>ANEFO September 2014 - David Carter</a:t>
            </a:r>
            <a:endParaRPr lang="en-US"/>
          </a:p>
        </p:txBody>
      </p:sp>
      <p:sp>
        <p:nvSpPr>
          <p:cNvPr id="6" name="Slide Number Placeholder 5"/>
          <p:cNvSpPr>
            <a:spLocks noGrp="1"/>
          </p:cNvSpPr>
          <p:nvPr>
            <p:ph type="sldNum" sz="quarter" idx="12"/>
          </p:nvPr>
        </p:nvSpPr>
        <p:spPr/>
        <p:txBody>
          <a:bodyPr/>
          <a:lstStyle/>
          <a:p>
            <a:fld id="{935BD8B6-76AC-4CAA-BCE5-32F3779D28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AC492-7C43-4B89-AD9A-3D525DFF2D8D}" type="datetime1">
              <a:rPr lang="en-US" smtClean="0"/>
              <a:t>9/28/2014</a:t>
            </a:fld>
            <a:endParaRPr lang="en-US"/>
          </a:p>
        </p:txBody>
      </p:sp>
      <p:sp>
        <p:nvSpPr>
          <p:cNvPr id="5" name="Footer Placeholder 4"/>
          <p:cNvSpPr>
            <a:spLocks noGrp="1"/>
          </p:cNvSpPr>
          <p:nvPr>
            <p:ph type="ftr" sz="quarter" idx="11"/>
          </p:nvPr>
        </p:nvSpPr>
        <p:spPr/>
        <p:txBody>
          <a:bodyPr/>
          <a:lstStyle/>
          <a:p>
            <a:r>
              <a:rPr lang="en-US" smtClean="0"/>
              <a:t>ANEFO September 2014 - David Carter</a:t>
            </a:r>
            <a:endParaRPr lang="en-US"/>
          </a:p>
        </p:txBody>
      </p:sp>
      <p:sp>
        <p:nvSpPr>
          <p:cNvPr id="6" name="Slide Number Placeholder 5"/>
          <p:cNvSpPr>
            <a:spLocks noGrp="1"/>
          </p:cNvSpPr>
          <p:nvPr>
            <p:ph type="sldNum" sz="quarter" idx="12"/>
          </p:nvPr>
        </p:nvSpPr>
        <p:spPr/>
        <p:txBody>
          <a:bodyPr/>
          <a:lstStyle/>
          <a:p>
            <a:fld id="{935BD8B6-76AC-4CAA-BCE5-32F3779D28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ED787E0E-7FE4-4EE8-BF89-2F1BE1305652}" type="datetime1">
              <a:rPr lang="en-US" smtClean="0"/>
              <a:t>9/28/2014</a:t>
            </a:fld>
            <a:endParaRPr lang="en-US"/>
          </a:p>
        </p:txBody>
      </p:sp>
      <p:sp>
        <p:nvSpPr>
          <p:cNvPr id="19" name="Slide Number Placeholder 18"/>
          <p:cNvSpPr>
            <a:spLocks noGrp="1"/>
          </p:cNvSpPr>
          <p:nvPr>
            <p:ph type="sldNum" sz="quarter" idx="15"/>
          </p:nvPr>
        </p:nvSpPr>
        <p:spPr/>
        <p:txBody>
          <a:bodyPr/>
          <a:lstStyle/>
          <a:p>
            <a:fld id="{935BD8B6-76AC-4CAA-BCE5-32F3779D28A4}" type="slidenum">
              <a:rPr lang="en-US" smtClean="0"/>
              <a:t>‹#›</a:t>
            </a:fld>
            <a:endParaRPr lang="en-US"/>
          </a:p>
        </p:txBody>
      </p:sp>
      <p:sp>
        <p:nvSpPr>
          <p:cNvPr id="21" name="Footer Placeholder 20"/>
          <p:cNvSpPr>
            <a:spLocks noGrp="1"/>
          </p:cNvSpPr>
          <p:nvPr>
            <p:ph type="ftr" sz="quarter" idx="16"/>
          </p:nvPr>
        </p:nvSpPr>
        <p:spPr/>
        <p:txBody>
          <a:bodyPr/>
          <a:lstStyle/>
          <a:p>
            <a:r>
              <a:rPr lang="en-US" smtClean="0"/>
              <a:t>ANEFO September 2014 - David Carter</a:t>
            </a:r>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166AC49-524B-4B03-8FBC-9A2ABA878E7C}" type="datetime1">
              <a:rPr lang="en-US" smtClean="0"/>
              <a:t>9/28/2014</a:t>
            </a:fld>
            <a:endParaRPr lang="en-US"/>
          </a:p>
        </p:txBody>
      </p:sp>
      <p:sp>
        <p:nvSpPr>
          <p:cNvPr id="20" name="Slide Number Placeholder 19"/>
          <p:cNvSpPr>
            <a:spLocks noGrp="1"/>
          </p:cNvSpPr>
          <p:nvPr>
            <p:ph type="sldNum" sz="quarter" idx="11"/>
          </p:nvPr>
        </p:nvSpPr>
        <p:spPr/>
        <p:txBody>
          <a:bodyPr/>
          <a:lstStyle/>
          <a:p>
            <a:fld id="{935BD8B6-76AC-4CAA-BCE5-32F3779D28A4}" type="slidenum">
              <a:rPr lang="en-US" smtClean="0"/>
              <a:t>‹#›</a:t>
            </a:fld>
            <a:endParaRPr lang="en-US"/>
          </a:p>
        </p:txBody>
      </p:sp>
      <p:sp>
        <p:nvSpPr>
          <p:cNvPr id="21" name="Footer Placeholder 20"/>
          <p:cNvSpPr>
            <a:spLocks noGrp="1"/>
          </p:cNvSpPr>
          <p:nvPr>
            <p:ph type="ftr" sz="quarter" idx="12"/>
          </p:nvPr>
        </p:nvSpPr>
        <p:spPr/>
        <p:txBody>
          <a:bodyPr/>
          <a:lstStyle/>
          <a:p>
            <a:r>
              <a:rPr lang="en-US" smtClean="0"/>
              <a:t>ANEFO September 2014 - David Carter</a:t>
            </a:r>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9144B4D6-CEC3-436F-9141-E28010A53DE2}" type="datetime1">
              <a:rPr lang="en-US" smtClean="0"/>
              <a:t>9/28/2014</a:t>
            </a:fld>
            <a:endParaRPr lang="en-US"/>
          </a:p>
        </p:txBody>
      </p:sp>
      <p:sp>
        <p:nvSpPr>
          <p:cNvPr id="25" name="Slide Number Placeholder 24"/>
          <p:cNvSpPr>
            <a:spLocks noGrp="1"/>
          </p:cNvSpPr>
          <p:nvPr>
            <p:ph type="sldNum" sz="quarter" idx="16"/>
          </p:nvPr>
        </p:nvSpPr>
        <p:spPr/>
        <p:txBody>
          <a:bodyPr/>
          <a:lstStyle/>
          <a:p>
            <a:fld id="{935BD8B6-76AC-4CAA-BCE5-32F3779D28A4}" type="slidenum">
              <a:rPr lang="en-US" smtClean="0"/>
              <a:t>‹#›</a:t>
            </a:fld>
            <a:endParaRPr lang="en-US"/>
          </a:p>
        </p:txBody>
      </p:sp>
      <p:sp>
        <p:nvSpPr>
          <p:cNvPr id="26" name="Footer Placeholder 25"/>
          <p:cNvSpPr>
            <a:spLocks noGrp="1"/>
          </p:cNvSpPr>
          <p:nvPr>
            <p:ph type="ftr" sz="quarter" idx="17"/>
          </p:nvPr>
        </p:nvSpPr>
        <p:spPr/>
        <p:txBody>
          <a:bodyPr/>
          <a:lstStyle/>
          <a:p>
            <a:r>
              <a:rPr lang="en-US" smtClean="0"/>
              <a:t>ANEFO September 2014 - David Carter</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024AC14A-492B-4F59-A1B7-F5D3F22777C2}" type="datetime1">
              <a:rPr lang="en-US" smtClean="0"/>
              <a:t>9/28/2014</a:t>
            </a:fld>
            <a:endParaRPr lang="en-US"/>
          </a:p>
        </p:txBody>
      </p:sp>
      <p:sp>
        <p:nvSpPr>
          <p:cNvPr id="24" name="Slide Number Placeholder 23"/>
          <p:cNvSpPr>
            <a:spLocks noGrp="1"/>
          </p:cNvSpPr>
          <p:nvPr>
            <p:ph type="sldNum" sz="quarter" idx="17"/>
          </p:nvPr>
        </p:nvSpPr>
        <p:spPr/>
        <p:txBody>
          <a:bodyPr/>
          <a:lstStyle/>
          <a:p>
            <a:fld id="{935BD8B6-76AC-4CAA-BCE5-32F3779D28A4}" type="slidenum">
              <a:rPr lang="en-US" smtClean="0"/>
              <a:t>‹#›</a:t>
            </a:fld>
            <a:endParaRPr lang="en-US"/>
          </a:p>
        </p:txBody>
      </p:sp>
      <p:sp>
        <p:nvSpPr>
          <p:cNvPr id="29" name="Footer Placeholder 28"/>
          <p:cNvSpPr>
            <a:spLocks noGrp="1"/>
          </p:cNvSpPr>
          <p:nvPr>
            <p:ph type="ftr" sz="quarter" idx="18"/>
          </p:nvPr>
        </p:nvSpPr>
        <p:spPr/>
        <p:txBody>
          <a:bodyPr/>
          <a:lstStyle/>
          <a:p>
            <a:r>
              <a:rPr lang="en-US" smtClean="0"/>
              <a:t>ANEFO September 2014 - David Carter</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3F530A9D-876B-4F37-9A12-181C1BA6AA87}" type="datetime1">
              <a:rPr lang="en-US" smtClean="0"/>
              <a:t>9/28/2014</a:t>
            </a:fld>
            <a:endParaRPr lang="en-US"/>
          </a:p>
        </p:txBody>
      </p:sp>
      <p:sp>
        <p:nvSpPr>
          <p:cNvPr id="14" name="Slide Number Placeholder 13"/>
          <p:cNvSpPr>
            <a:spLocks noGrp="1"/>
          </p:cNvSpPr>
          <p:nvPr>
            <p:ph type="sldNum" sz="quarter" idx="11"/>
          </p:nvPr>
        </p:nvSpPr>
        <p:spPr/>
        <p:txBody>
          <a:bodyPr/>
          <a:lstStyle/>
          <a:p>
            <a:fld id="{935BD8B6-76AC-4CAA-BCE5-32F3779D28A4}" type="slidenum">
              <a:rPr lang="en-US" smtClean="0"/>
              <a:t>‹#›</a:t>
            </a:fld>
            <a:endParaRPr lang="en-US"/>
          </a:p>
        </p:txBody>
      </p:sp>
      <p:sp>
        <p:nvSpPr>
          <p:cNvPr id="18" name="Footer Placeholder 17"/>
          <p:cNvSpPr>
            <a:spLocks noGrp="1"/>
          </p:cNvSpPr>
          <p:nvPr>
            <p:ph type="ftr" sz="quarter" idx="12"/>
          </p:nvPr>
        </p:nvSpPr>
        <p:spPr/>
        <p:txBody>
          <a:bodyPr/>
          <a:lstStyle/>
          <a:p>
            <a:r>
              <a:rPr lang="en-US" smtClean="0"/>
              <a:t>ANEFO September 2014 - David Carter</a:t>
            </a:r>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0C602EB-A63C-47AA-82EF-449EB20E690C}" type="datetime1">
              <a:rPr lang="en-US" smtClean="0"/>
              <a:t>9/28/2014</a:t>
            </a:fld>
            <a:endParaRPr lang="en-US"/>
          </a:p>
        </p:txBody>
      </p:sp>
      <p:sp>
        <p:nvSpPr>
          <p:cNvPr id="12" name="Slide Number Placeholder 11"/>
          <p:cNvSpPr>
            <a:spLocks noGrp="1"/>
          </p:cNvSpPr>
          <p:nvPr>
            <p:ph type="sldNum" sz="quarter" idx="11"/>
          </p:nvPr>
        </p:nvSpPr>
        <p:spPr/>
        <p:txBody>
          <a:bodyPr/>
          <a:lstStyle/>
          <a:p>
            <a:fld id="{935BD8B6-76AC-4CAA-BCE5-32F3779D28A4}" type="slidenum">
              <a:rPr lang="en-US" smtClean="0"/>
              <a:t>‹#›</a:t>
            </a:fld>
            <a:endParaRPr lang="en-US"/>
          </a:p>
        </p:txBody>
      </p:sp>
      <p:sp>
        <p:nvSpPr>
          <p:cNvPr id="13" name="Footer Placeholder 12"/>
          <p:cNvSpPr>
            <a:spLocks noGrp="1"/>
          </p:cNvSpPr>
          <p:nvPr>
            <p:ph type="ftr" sz="quarter" idx="12"/>
          </p:nvPr>
        </p:nvSpPr>
        <p:spPr/>
        <p:txBody>
          <a:bodyPr/>
          <a:lstStyle/>
          <a:p>
            <a:r>
              <a:rPr lang="en-US" smtClean="0"/>
              <a:t>ANEFO September 2014 - David Carter</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602ED980-F32E-40C4-8D26-3B571E2B86A1}" type="datetime1">
              <a:rPr lang="en-US" smtClean="0"/>
              <a:t>9/28/2014</a:t>
            </a:fld>
            <a:endParaRPr lang="en-US"/>
          </a:p>
        </p:txBody>
      </p:sp>
      <p:sp>
        <p:nvSpPr>
          <p:cNvPr id="18" name="Slide Number Placeholder 17"/>
          <p:cNvSpPr>
            <a:spLocks noGrp="1"/>
          </p:cNvSpPr>
          <p:nvPr>
            <p:ph type="sldNum" sz="quarter" idx="16"/>
          </p:nvPr>
        </p:nvSpPr>
        <p:spPr/>
        <p:txBody>
          <a:bodyPr/>
          <a:lstStyle/>
          <a:p>
            <a:fld id="{935BD8B6-76AC-4CAA-BCE5-32F3779D28A4}" type="slidenum">
              <a:rPr lang="en-US" smtClean="0"/>
              <a:t>‹#›</a:t>
            </a:fld>
            <a:endParaRPr lang="en-US"/>
          </a:p>
        </p:txBody>
      </p:sp>
      <p:sp>
        <p:nvSpPr>
          <p:cNvPr id="20" name="Footer Placeholder 19"/>
          <p:cNvSpPr>
            <a:spLocks noGrp="1"/>
          </p:cNvSpPr>
          <p:nvPr>
            <p:ph type="ftr" sz="quarter" idx="17"/>
          </p:nvPr>
        </p:nvSpPr>
        <p:spPr/>
        <p:txBody>
          <a:bodyPr/>
          <a:lstStyle/>
          <a:p>
            <a:r>
              <a:rPr lang="en-US" smtClean="0"/>
              <a:t>ANEFO September 2014 - David Carter</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CAD03EFD-37FB-4E2C-983D-7F678A1A9F08}" type="datetime1">
              <a:rPr lang="en-US" smtClean="0"/>
              <a:t>9/28/2014</a:t>
            </a:fld>
            <a:endParaRPr lang="en-US"/>
          </a:p>
        </p:txBody>
      </p:sp>
      <p:sp>
        <p:nvSpPr>
          <p:cNvPr id="20" name="Slide Number Placeholder 19"/>
          <p:cNvSpPr>
            <a:spLocks noGrp="1"/>
          </p:cNvSpPr>
          <p:nvPr>
            <p:ph type="sldNum" sz="quarter" idx="15"/>
          </p:nvPr>
        </p:nvSpPr>
        <p:spPr/>
        <p:txBody>
          <a:bodyPr/>
          <a:lstStyle/>
          <a:p>
            <a:fld id="{935BD8B6-76AC-4CAA-BCE5-32F3779D28A4}" type="slidenum">
              <a:rPr lang="en-US" smtClean="0"/>
              <a:t>‹#›</a:t>
            </a:fld>
            <a:endParaRPr lang="en-US"/>
          </a:p>
        </p:txBody>
      </p:sp>
      <p:sp>
        <p:nvSpPr>
          <p:cNvPr id="21" name="Footer Placeholder 20"/>
          <p:cNvSpPr>
            <a:spLocks noGrp="1"/>
          </p:cNvSpPr>
          <p:nvPr>
            <p:ph type="ftr" sz="quarter" idx="16"/>
          </p:nvPr>
        </p:nvSpPr>
        <p:spPr/>
        <p:txBody>
          <a:bodyPr/>
          <a:lstStyle/>
          <a:p>
            <a:r>
              <a:rPr lang="en-US" smtClean="0"/>
              <a:t>ANEFO September 2014 - David Carter</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5F05F12B-BCA8-4D86-9D1A-B59FF6AB1088}" type="datetime1">
              <a:rPr lang="en-US" smtClean="0"/>
              <a:t>9/28/2014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r>
              <a:rPr lang="en-US" smtClean="0"/>
              <a:t>ANEFO September 2014 - David Carter</a:t>
            </a:r>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935BD8B6-76AC-4CAA-BCE5-32F3779D28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brainshark.com/arbitersports/vu?pi=zHizDLIOwzDUydz0"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06975"/>
            <a:ext cx="7772400" cy="1470025"/>
          </a:xfrm>
        </p:spPr>
        <p:txBody>
          <a:bodyPr>
            <a:normAutofit fontScale="90000"/>
          </a:bodyPr>
          <a:lstStyle/>
          <a:p>
            <a:r>
              <a:rPr lang="en-US" sz="4900" i="1" dirty="0" smtClean="0">
                <a:latin typeface="Arial" panose="020B0604020202020204" pitchFamily="34" charset="0"/>
                <a:cs typeface="Arial" panose="020B0604020202020204" pitchFamily="34" charset="0"/>
              </a:rPr>
              <a:t>Unsportsmanlike Conduct</a:t>
            </a:r>
            <a:r>
              <a:rPr lang="en-US" dirty="0" smtClean="0"/>
              <a:t/>
            </a:r>
            <a:br>
              <a:rPr lang="en-US" dirty="0" smtClean="0"/>
            </a:br>
            <a:r>
              <a:rPr lang="en-US" dirty="0" smtClean="0"/>
              <a:t/>
            </a:r>
            <a:br>
              <a:rPr lang="en-US" dirty="0" smtClean="0"/>
            </a:br>
            <a:r>
              <a:rPr lang="en-US" sz="3300" dirty="0" smtClean="0"/>
              <a:t>September 2014</a:t>
            </a:r>
            <a:br>
              <a:rPr lang="en-US" sz="3300" dirty="0" smtClean="0"/>
            </a:br>
            <a:r>
              <a:rPr lang="en-US" sz="2200" dirty="0" smtClean="0"/>
              <a:t>David Carter</a:t>
            </a:r>
            <a:endParaRPr lang="en-US" sz="2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22" t="10081" r="30893" b="63958"/>
          <a:stretch/>
        </p:blipFill>
        <p:spPr bwMode="auto">
          <a:xfrm>
            <a:off x="2133600" y="1200273"/>
            <a:ext cx="4968240" cy="189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17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562974" cy="1066800"/>
          </a:xfrm>
        </p:spPr>
        <p:txBody>
          <a:bodyPr anchor="t" anchorCtr="0">
            <a:normAutofit/>
          </a:bodyPr>
          <a:lstStyle/>
          <a:p>
            <a:r>
              <a:rPr lang="en-US" sz="3000" b="1" dirty="0" smtClean="0">
                <a:latin typeface="Arial" panose="020B0604020202020204" pitchFamily="34" charset="0"/>
                <a:cs typeface="Arial" panose="020B0604020202020204" pitchFamily="34" charset="0"/>
              </a:rPr>
              <a:t>CFO </a:t>
            </a:r>
            <a:r>
              <a:rPr lang="en-US" sz="3000" b="1" dirty="0">
                <a:latin typeface="Arial" panose="020B0604020202020204" pitchFamily="34" charset="0"/>
                <a:cs typeface="Arial" panose="020B0604020202020204" pitchFamily="34" charset="0"/>
              </a:rPr>
              <a:t>GUIDELINES ON </a:t>
            </a:r>
            <a:r>
              <a:rPr lang="en-US" sz="3000" b="1" dirty="0" smtClean="0">
                <a:latin typeface="Arial" panose="020B0604020202020204" pitchFamily="34" charset="0"/>
                <a:cs typeface="Arial" panose="020B0604020202020204" pitchFamily="34" charset="0"/>
              </a:rPr>
              <a:t/>
            </a:r>
            <a:br>
              <a:rPr lang="en-US" sz="3000" b="1" dirty="0" smtClean="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UNSPORTSMANLIKE </a:t>
            </a:r>
            <a:r>
              <a:rPr lang="en-US" sz="3000" b="1" dirty="0">
                <a:latin typeface="Arial" panose="020B0604020202020204" pitchFamily="34" charset="0"/>
                <a:cs typeface="Arial" panose="020B0604020202020204" pitchFamily="34" charset="0"/>
              </a:rPr>
              <a:t>CONDUCT FOULS </a:t>
            </a:r>
            <a:endParaRPr lang="en-US" sz="3000" dirty="0">
              <a:latin typeface="Arial" panose="020B0604020202020204" pitchFamily="34" charset="0"/>
              <a:cs typeface="Arial" panose="020B0604020202020204" pitchFamily="34" charset="0"/>
            </a:endParaRPr>
          </a:p>
        </p:txBody>
      </p:sp>
      <p:sp>
        <p:nvSpPr>
          <p:cNvPr id="3" name="TextBox 2"/>
          <p:cNvSpPr txBox="1"/>
          <p:nvPr/>
        </p:nvSpPr>
        <p:spPr>
          <a:xfrm>
            <a:off x="152400" y="1076265"/>
            <a:ext cx="8991600" cy="5324535"/>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list of specifically prohibited acts is in Rule 9-2-1-(a) thru (j); this list is intended to be illustrative and not exhaustive. We can all agree that when these acts are clearly intended to taunt or demean, they should not be allowed—not only because they are written in the book, but because they offend our sense of how the game should be played.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now have enough experience with this rule to know what “feels” right and wrong. Note that most if not all of these actions fall outside the category of brief, spontaneous outbursts. Rather, they present themselves as taunting, self-glorification, demeaning to opponents, or showing disrespect to the opponents and the game.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When such a situation arises, officials should wait a count, take a deep breath, and assess what they feel about what they have seen.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If it feels OK, let it go. If it feels wrong, flag it. </a:t>
            </a:r>
          </a:p>
        </p:txBody>
      </p:sp>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5880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0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562974" cy="1066800"/>
          </a:xfrm>
        </p:spPr>
        <p:txBody>
          <a:bodyPr anchor="t" anchorCtr="0">
            <a:normAutofit/>
          </a:bodyPr>
          <a:lstStyle/>
          <a:p>
            <a:r>
              <a:rPr lang="en-US" sz="3000" b="1" dirty="0" smtClean="0">
                <a:latin typeface="Arial" panose="020B0604020202020204" pitchFamily="34" charset="0"/>
                <a:cs typeface="Arial" panose="020B0604020202020204" pitchFamily="34" charset="0"/>
              </a:rPr>
              <a:t>CFO </a:t>
            </a:r>
            <a:r>
              <a:rPr lang="en-US" sz="3000" b="1" dirty="0">
                <a:latin typeface="Arial" panose="020B0604020202020204" pitchFamily="34" charset="0"/>
                <a:cs typeface="Arial" panose="020B0604020202020204" pitchFamily="34" charset="0"/>
              </a:rPr>
              <a:t>GUIDELINES ON </a:t>
            </a:r>
            <a:r>
              <a:rPr lang="en-US" sz="3000" b="1" dirty="0" smtClean="0">
                <a:latin typeface="Arial" panose="020B0604020202020204" pitchFamily="34" charset="0"/>
                <a:cs typeface="Arial" panose="020B0604020202020204" pitchFamily="34" charset="0"/>
              </a:rPr>
              <a:t/>
            </a:r>
            <a:br>
              <a:rPr lang="en-US" sz="3000" b="1" dirty="0" smtClean="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UNSPORTSMANLIKE </a:t>
            </a:r>
            <a:r>
              <a:rPr lang="en-US" sz="3000" b="1" dirty="0">
                <a:latin typeface="Arial" panose="020B0604020202020204" pitchFamily="34" charset="0"/>
                <a:cs typeface="Arial" panose="020B0604020202020204" pitchFamily="34" charset="0"/>
              </a:rPr>
              <a:t>CONDUCT FOULS </a:t>
            </a:r>
            <a:endParaRPr lang="en-US" sz="3000" dirty="0">
              <a:latin typeface="Arial" panose="020B0604020202020204" pitchFamily="34" charset="0"/>
              <a:cs typeface="Arial" panose="020B0604020202020204" pitchFamily="34" charset="0"/>
            </a:endParaRPr>
          </a:p>
        </p:txBody>
      </p:sp>
      <p:sp>
        <p:nvSpPr>
          <p:cNvPr id="3" name="TextBox 2"/>
          <p:cNvSpPr txBox="1"/>
          <p:nvPr/>
        </p:nvSpPr>
        <p:spPr>
          <a:xfrm>
            <a:off x="441398" y="1530366"/>
            <a:ext cx="4648200" cy="4489434"/>
          </a:xfrm>
          <a:prstGeom prst="rect">
            <a:avLst/>
          </a:prstGeom>
          <a:noFill/>
        </p:spPr>
        <p:txBody>
          <a:bodyPr wrap="square" rtlCol="0">
            <a:spAutoFit/>
          </a:bodyPr>
          <a:lstStyle/>
          <a:p>
            <a:endParaRPr lang="en-US" sz="1900" dirty="0">
              <a:latin typeface="Arial" panose="020B0604020202020204" pitchFamily="34" charset="0"/>
              <a:cs typeface="Arial" panose="020B0604020202020204" pitchFamily="34" charset="0"/>
            </a:endParaRPr>
          </a:p>
          <a:p>
            <a:pPr marL="285750" lvl="1" indent="-285750">
              <a:lnSpc>
                <a:spcPts val="3000"/>
              </a:lnSpc>
              <a:spcBef>
                <a:spcPts val="600"/>
              </a:spcBef>
              <a:buFont typeface="Arial" panose="020B0604020202020204" pitchFamily="34" charset="0"/>
              <a:buChar char="•"/>
            </a:pPr>
            <a:r>
              <a:rPr lang="en-US" sz="1900" dirty="0" smtClean="0">
                <a:latin typeface="Arial" panose="020B0604020202020204" pitchFamily="34" charset="0"/>
                <a:cs typeface="Arial" panose="020B0604020202020204" pitchFamily="34" charset="0"/>
              </a:rPr>
              <a:t>Throat </a:t>
            </a:r>
            <a:r>
              <a:rPr lang="en-US" sz="1900" dirty="0">
                <a:latin typeface="Arial" panose="020B0604020202020204" pitchFamily="34" charset="0"/>
                <a:cs typeface="Arial" panose="020B0604020202020204" pitchFamily="34" charset="0"/>
              </a:rPr>
              <a:t>Slash </a:t>
            </a:r>
          </a:p>
          <a:p>
            <a:pPr marL="285750" lvl="1" indent="-285750">
              <a:lnSpc>
                <a:spcPts val="3000"/>
              </a:lnSpc>
              <a:spcBef>
                <a:spcPts val="600"/>
              </a:spcBef>
              <a:buFont typeface="Arial" panose="020B0604020202020204" pitchFamily="34" charset="0"/>
              <a:buChar char="•"/>
            </a:pPr>
            <a:r>
              <a:rPr lang="en-US" sz="1900" dirty="0" smtClean="0">
                <a:latin typeface="Arial" panose="020B0604020202020204" pitchFamily="34" charset="0"/>
                <a:cs typeface="Arial" panose="020B0604020202020204" pitchFamily="34" charset="0"/>
              </a:rPr>
              <a:t>Demonstrations </a:t>
            </a:r>
            <a:r>
              <a:rPr lang="en-US" sz="1900" dirty="0">
                <a:latin typeface="Arial" panose="020B0604020202020204" pitchFamily="34" charset="0"/>
                <a:cs typeface="Arial" panose="020B0604020202020204" pitchFamily="34" charset="0"/>
              </a:rPr>
              <a:t>of violence (E.g., “six guns”) </a:t>
            </a:r>
          </a:p>
          <a:p>
            <a:pPr marL="285750" lvl="1" indent="-285750">
              <a:lnSpc>
                <a:spcPts val="3000"/>
              </a:lnSpc>
              <a:spcBef>
                <a:spcPts val="600"/>
              </a:spcBef>
              <a:buFont typeface="Arial" panose="020B0604020202020204" pitchFamily="34" charset="0"/>
              <a:buChar char="•"/>
            </a:pPr>
            <a:r>
              <a:rPr lang="en-US" sz="1900" dirty="0" smtClean="0">
                <a:latin typeface="Arial" panose="020B0604020202020204" pitchFamily="34" charset="0"/>
                <a:cs typeface="Arial" panose="020B0604020202020204" pitchFamily="34" charset="0"/>
              </a:rPr>
              <a:t>Removal </a:t>
            </a:r>
            <a:r>
              <a:rPr lang="en-US" sz="1900" dirty="0">
                <a:latin typeface="Arial" panose="020B0604020202020204" pitchFamily="34" charset="0"/>
                <a:cs typeface="Arial" panose="020B0604020202020204" pitchFamily="34" charset="0"/>
              </a:rPr>
              <a:t>of helmet to celebrate or protest </a:t>
            </a:r>
          </a:p>
          <a:p>
            <a:pPr marL="285750" lvl="1" indent="-285750">
              <a:lnSpc>
                <a:spcPts val="3000"/>
              </a:lnSpc>
              <a:spcBef>
                <a:spcPts val="600"/>
              </a:spcBef>
              <a:buFont typeface="Arial" panose="020B0604020202020204" pitchFamily="34" charset="0"/>
              <a:buChar char="•"/>
            </a:pPr>
            <a:r>
              <a:rPr lang="en-US" sz="1900" dirty="0" smtClean="0">
                <a:latin typeface="Arial" panose="020B0604020202020204" pitchFamily="34" charset="0"/>
                <a:cs typeface="Arial" panose="020B0604020202020204" pitchFamily="34" charset="0"/>
              </a:rPr>
              <a:t>Heisman </a:t>
            </a:r>
            <a:r>
              <a:rPr lang="en-US" sz="1900" dirty="0">
                <a:latin typeface="Arial" panose="020B0604020202020204" pitchFamily="34" charset="0"/>
                <a:cs typeface="Arial" panose="020B0604020202020204" pitchFamily="34" charset="0"/>
              </a:rPr>
              <a:t>pose </a:t>
            </a:r>
          </a:p>
          <a:p>
            <a:pPr marL="285750" lvl="1" indent="-285750">
              <a:lnSpc>
                <a:spcPts val="3000"/>
              </a:lnSpc>
              <a:spcBef>
                <a:spcPts val="600"/>
              </a:spcBef>
              <a:buFont typeface="Arial" panose="020B0604020202020204" pitchFamily="34" charset="0"/>
              <a:buChar char="•"/>
            </a:pPr>
            <a:r>
              <a:rPr lang="en-US" sz="1900" dirty="0" smtClean="0">
                <a:latin typeface="Arial" panose="020B0604020202020204" pitchFamily="34" charset="0"/>
                <a:cs typeface="Arial" panose="020B0604020202020204" pitchFamily="34" charset="0"/>
              </a:rPr>
              <a:t>Gestures </a:t>
            </a:r>
            <a:r>
              <a:rPr lang="en-US" sz="1900" dirty="0">
                <a:latin typeface="Arial" panose="020B0604020202020204" pitchFamily="34" charset="0"/>
                <a:cs typeface="Arial" panose="020B0604020202020204" pitchFamily="34" charset="0"/>
              </a:rPr>
              <a:t>with sexual connotation </a:t>
            </a:r>
          </a:p>
          <a:p>
            <a:pPr marL="800100" lvl="1" indent="-342900">
              <a:lnSpc>
                <a:spcPts val="3000"/>
              </a:lnSpc>
              <a:spcBef>
                <a:spcPts val="600"/>
              </a:spcBef>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42900" lvl="1" indent="-342900">
              <a:lnSpc>
                <a:spcPts val="3000"/>
              </a:lnSpc>
              <a:spcBef>
                <a:spcPts val="600"/>
              </a:spcBef>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5880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89598" y="1524000"/>
            <a:ext cx="4054402" cy="4001095"/>
          </a:xfrm>
          <a:prstGeom prst="rect">
            <a:avLst/>
          </a:prstGeom>
          <a:noFill/>
        </p:spPr>
        <p:txBody>
          <a:bodyPr wrap="square" rtlCol="0">
            <a:spAutoFit/>
          </a:bodyPr>
          <a:lstStyle/>
          <a:p>
            <a:endParaRPr lang="en-US" sz="1900" dirty="0">
              <a:latin typeface="Arial" panose="020B0604020202020204" pitchFamily="34" charset="0"/>
              <a:cs typeface="Arial" panose="020B0604020202020204" pitchFamily="34" charset="0"/>
            </a:endParaRPr>
          </a:p>
          <a:p>
            <a:pPr marL="285750" lvl="1" indent="-285750">
              <a:lnSpc>
                <a:spcPts val="3000"/>
              </a:lnSpc>
              <a:spcBef>
                <a:spcPts val="600"/>
              </a:spcBef>
              <a:buFont typeface="Arial" panose="020B0604020202020204" pitchFamily="34" charset="0"/>
              <a:buChar char="•"/>
            </a:pPr>
            <a:r>
              <a:rPr lang="en-US" sz="1900" dirty="0" smtClean="0">
                <a:latin typeface="Arial" panose="020B0604020202020204" pitchFamily="34" charset="0"/>
                <a:cs typeface="Arial" panose="020B0604020202020204" pitchFamily="34" charset="0"/>
              </a:rPr>
              <a:t>Dancing </a:t>
            </a:r>
            <a:endParaRPr lang="en-US" sz="1900" dirty="0">
              <a:latin typeface="Arial" panose="020B0604020202020204" pitchFamily="34" charset="0"/>
              <a:cs typeface="Arial" panose="020B0604020202020204" pitchFamily="34" charset="0"/>
            </a:endParaRPr>
          </a:p>
          <a:p>
            <a:pPr marL="285750" lvl="1" indent="-285750">
              <a:lnSpc>
                <a:spcPts val="3000"/>
              </a:lnSpc>
              <a:spcBef>
                <a:spcPts val="600"/>
              </a:spcBef>
              <a:buFont typeface="Arial" panose="020B0604020202020204" pitchFamily="34" charset="0"/>
              <a:buChar char="•"/>
            </a:pPr>
            <a:r>
              <a:rPr lang="en-US" sz="1900" dirty="0" smtClean="0">
                <a:latin typeface="Arial" panose="020B0604020202020204" pitchFamily="34" charset="0"/>
                <a:cs typeface="Arial" panose="020B0604020202020204" pitchFamily="34" charset="0"/>
              </a:rPr>
              <a:t>Somersault </a:t>
            </a:r>
            <a:r>
              <a:rPr lang="en-US" sz="1900" dirty="0">
                <a:latin typeface="Arial" panose="020B0604020202020204" pitchFamily="34" charset="0"/>
                <a:cs typeface="Arial" panose="020B0604020202020204" pitchFamily="34" charset="0"/>
              </a:rPr>
              <a:t>or flip </a:t>
            </a:r>
          </a:p>
          <a:p>
            <a:pPr marL="285750" lvl="1" indent="-285750">
              <a:lnSpc>
                <a:spcPts val="3000"/>
              </a:lnSpc>
              <a:spcBef>
                <a:spcPts val="600"/>
              </a:spcBef>
              <a:buFont typeface="Arial" panose="020B0604020202020204" pitchFamily="34" charset="0"/>
              <a:buChar char="•"/>
            </a:pPr>
            <a:r>
              <a:rPr lang="en-US" sz="1900" dirty="0" smtClean="0">
                <a:latin typeface="Arial" panose="020B0604020202020204" pitchFamily="34" charset="0"/>
                <a:cs typeface="Arial" panose="020B0604020202020204" pitchFamily="34" charset="0"/>
              </a:rPr>
              <a:t>High </a:t>
            </a:r>
            <a:r>
              <a:rPr lang="en-US" sz="1900" dirty="0">
                <a:latin typeface="Arial" panose="020B0604020202020204" pitchFamily="34" charset="0"/>
                <a:cs typeface="Arial" panose="020B0604020202020204" pitchFamily="34" charset="0"/>
              </a:rPr>
              <a:t>step </a:t>
            </a:r>
          </a:p>
          <a:p>
            <a:pPr marL="285750" lvl="1" indent="-285750">
              <a:lnSpc>
                <a:spcPts val="3000"/>
              </a:lnSpc>
              <a:spcBef>
                <a:spcPts val="600"/>
              </a:spcBef>
              <a:buFont typeface="Arial" panose="020B0604020202020204" pitchFamily="34" charset="0"/>
              <a:buChar char="•"/>
            </a:pPr>
            <a:r>
              <a:rPr lang="en-US" sz="1900" dirty="0" smtClean="0">
                <a:latin typeface="Arial" panose="020B0604020202020204" pitchFamily="34" charset="0"/>
                <a:cs typeface="Arial" panose="020B0604020202020204" pitchFamily="34" charset="0"/>
              </a:rPr>
              <a:t>Dunking </a:t>
            </a:r>
            <a:r>
              <a:rPr lang="en-US" sz="1900" dirty="0">
                <a:latin typeface="Arial" panose="020B0604020202020204" pitchFamily="34" charset="0"/>
                <a:cs typeface="Arial" panose="020B0604020202020204" pitchFamily="34" charset="0"/>
              </a:rPr>
              <a:t>the ball over the cross bar </a:t>
            </a:r>
          </a:p>
          <a:p>
            <a:pPr marL="285750" lvl="1" indent="-285750">
              <a:lnSpc>
                <a:spcPts val="3000"/>
              </a:lnSpc>
              <a:spcBef>
                <a:spcPts val="600"/>
              </a:spcBef>
              <a:buFont typeface="Arial" panose="020B0604020202020204" pitchFamily="34" charset="0"/>
              <a:buChar char="•"/>
            </a:pPr>
            <a:r>
              <a:rPr lang="en-US" sz="1900" dirty="0" smtClean="0">
                <a:latin typeface="Arial" panose="020B0604020202020204" pitchFamily="34" charset="0"/>
                <a:cs typeface="Arial" panose="020B0604020202020204" pitchFamily="34" charset="0"/>
              </a:rPr>
              <a:t>Spinning </a:t>
            </a:r>
            <a:r>
              <a:rPr lang="en-US" sz="1900" dirty="0">
                <a:latin typeface="Arial" panose="020B0604020202020204" pitchFamily="34" charset="0"/>
                <a:cs typeface="Arial" panose="020B0604020202020204" pitchFamily="34" charset="0"/>
              </a:rPr>
              <a:t>the ball </a:t>
            </a:r>
          </a:p>
          <a:p>
            <a:pPr marL="800100" lvl="1" indent="-342900">
              <a:lnSpc>
                <a:spcPts val="3000"/>
              </a:lnSpc>
              <a:spcBef>
                <a:spcPts val="600"/>
              </a:spcBef>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42900" lvl="1" indent="-342900">
              <a:lnSpc>
                <a:spcPts val="3000"/>
              </a:lnSpc>
              <a:spcBef>
                <a:spcPts val="600"/>
              </a:spcBef>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sp>
        <p:nvSpPr>
          <p:cNvPr id="5" name="TextBox 4"/>
          <p:cNvSpPr txBox="1"/>
          <p:nvPr/>
        </p:nvSpPr>
        <p:spPr>
          <a:xfrm>
            <a:off x="304800" y="1334869"/>
            <a:ext cx="8435258" cy="723275"/>
          </a:xfrm>
          <a:prstGeom prst="rect">
            <a:avLst/>
          </a:prstGeom>
          <a:noFill/>
        </p:spPr>
        <p:txBody>
          <a:bodyPr wrap="none" rtlCol="0">
            <a:spAutoFit/>
          </a:bodyPr>
          <a:lstStyle/>
          <a:p>
            <a:r>
              <a:rPr lang="en-US" sz="2100" dirty="0" smtClean="0">
                <a:latin typeface="Arial" panose="020B0604020202020204" pitchFamily="34" charset="0"/>
                <a:cs typeface="Arial" panose="020B0604020202020204" pitchFamily="34" charset="0"/>
              </a:rPr>
              <a:t>There are a number of actions that officials should automatically flag</a:t>
            </a:r>
            <a:r>
              <a:rPr lang="en-US" sz="2000" dirty="0" smtClean="0">
                <a:latin typeface="Arial" panose="020B0604020202020204" pitchFamily="34" charset="0"/>
                <a:cs typeface="Arial" panose="020B0604020202020204" pitchFamily="34" charset="0"/>
              </a:rPr>
              <a:t>: </a:t>
            </a:r>
          </a:p>
          <a:p>
            <a:endParaRPr lang="en-US" sz="2000" dirty="0"/>
          </a:p>
        </p:txBody>
      </p:sp>
      <p:sp>
        <p:nvSpPr>
          <p:cNvPr id="7" name="Rectangle 6"/>
          <p:cNvSpPr/>
          <p:nvPr/>
        </p:nvSpPr>
        <p:spPr>
          <a:xfrm>
            <a:off x="228600" y="5221837"/>
            <a:ext cx="8778802" cy="1026563"/>
          </a:xfrm>
          <a:prstGeom prst="rect">
            <a:avLst/>
          </a:prstGeom>
        </p:spPr>
        <p:txBody>
          <a:bodyPr wrap="square">
            <a:spAutoFit/>
          </a:bodyPr>
          <a:lstStyle/>
          <a:p>
            <a:pPr>
              <a:lnSpc>
                <a:spcPts val="2500"/>
              </a:lnSpc>
            </a:pPr>
            <a:r>
              <a:rPr lang="en-US" dirty="0">
                <a:latin typeface="Arial" panose="020B0604020202020204" pitchFamily="34" charset="0"/>
                <a:cs typeface="Arial" panose="020B0604020202020204" pitchFamily="34" charset="0"/>
              </a:rPr>
              <a:t>It will never be possible to be totally specific in writing what should and should not be allowed. But we trust our officials to be men of good judgment who know in their hearts what should and should not be allowed in the heat of an emotional game. </a:t>
            </a:r>
          </a:p>
        </p:txBody>
      </p:sp>
    </p:spTree>
    <p:extLst>
      <p:ext uri="{BB962C8B-B14F-4D97-AF65-F5344CB8AC3E}">
        <p14:creationId xmlns:p14="http://schemas.microsoft.com/office/powerpoint/2010/main" val="886413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90" t="13750" r="14609" b="23790"/>
          <a:stretch/>
        </p:blipFill>
        <p:spPr bwMode="auto">
          <a:xfrm>
            <a:off x="1032387" y="685800"/>
            <a:ext cx="7182466" cy="456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Isosceles Triangle 8">
            <a:hlinkClick r:id="rId3"/>
          </p:cNvPr>
          <p:cNvSpPr/>
          <p:nvPr/>
        </p:nvSpPr>
        <p:spPr>
          <a:xfrm rot="5400000">
            <a:off x="3936516" y="2120695"/>
            <a:ext cx="1751027" cy="1699260"/>
          </a:xfrm>
          <a:prstGeom prst="triangle">
            <a:avLst/>
          </a:prstGeom>
          <a:solidFill>
            <a:schemeClr val="tx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828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62974" cy="1066800"/>
          </a:xfrm>
        </p:spPr>
        <p:txBody>
          <a:bodyPr anchor="t" anchorCtr="0">
            <a:normAutofit/>
          </a:bodyPr>
          <a:lstStyle/>
          <a:p>
            <a:r>
              <a:rPr lang="en-US" sz="3400" b="1" dirty="0">
                <a:latin typeface="Arial" panose="020B0604020202020204" pitchFamily="34" charset="0"/>
                <a:cs typeface="Arial" panose="020B0604020202020204" pitchFamily="34" charset="0"/>
              </a:rPr>
              <a:t>2.2 Unsportsmanlike </a:t>
            </a:r>
            <a:r>
              <a:rPr lang="en-US" sz="3400" b="1" dirty="0" smtClean="0">
                <a:latin typeface="Arial" panose="020B0604020202020204" pitchFamily="34" charset="0"/>
                <a:cs typeface="Arial" panose="020B0604020202020204" pitchFamily="34" charset="0"/>
              </a:rPr>
              <a:t>Conduct Fouls</a:t>
            </a:r>
            <a:endParaRPr lang="en-US" sz="3400" dirty="0">
              <a:latin typeface="Arial" panose="020B0604020202020204" pitchFamily="34" charset="0"/>
              <a:cs typeface="Arial" panose="020B0604020202020204" pitchFamily="34" charset="0"/>
            </a:endParaRPr>
          </a:p>
        </p:txBody>
      </p:sp>
      <p:sp>
        <p:nvSpPr>
          <p:cNvPr id="3" name="TextBox 2"/>
          <p:cNvSpPr txBox="1"/>
          <p:nvPr/>
        </p:nvSpPr>
        <p:spPr>
          <a:xfrm>
            <a:off x="152400" y="1219200"/>
            <a:ext cx="8991600" cy="5583580"/>
          </a:xfrm>
          <a:prstGeom prst="rect">
            <a:avLst/>
          </a:prstGeom>
          <a:noFill/>
        </p:spPr>
        <p:txBody>
          <a:bodyPr wrap="square" rtlCol="0">
            <a:spAutoFit/>
          </a:bodyPr>
          <a:lstStyle/>
          <a:p>
            <a:pPr>
              <a:lnSpc>
                <a:spcPts val="3500"/>
              </a:lnSpc>
            </a:pPr>
            <a:r>
              <a:rPr lang="en-US" sz="2500" dirty="0" smtClean="0">
                <a:latin typeface="Arial" panose="020B0604020202020204" pitchFamily="34" charset="0"/>
                <a:cs typeface="Arial" panose="020B0604020202020204" pitchFamily="34" charset="0"/>
              </a:rPr>
              <a:t>The </a:t>
            </a:r>
            <a:r>
              <a:rPr lang="en-US" sz="2500" dirty="0">
                <a:latin typeface="Arial" panose="020B0604020202020204" pitchFamily="34" charset="0"/>
                <a:cs typeface="Arial" panose="020B0604020202020204" pitchFamily="34" charset="0"/>
              </a:rPr>
              <a:t>NCAA Football Rules Committee, the CFO National Coordinator of Football Officials and the conference coordinators want to continue to emphasize to coaches, players and officials the expectation of appropriate behavior by all who are a part of the game of football</a:t>
            </a:r>
            <a:r>
              <a:rPr lang="en-US" sz="2500" dirty="0" smtClean="0">
                <a:latin typeface="Arial" panose="020B0604020202020204" pitchFamily="34" charset="0"/>
                <a:cs typeface="Arial" panose="020B0604020202020204" pitchFamily="34" charset="0"/>
              </a:rPr>
              <a:t>.</a:t>
            </a:r>
          </a:p>
          <a:p>
            <a:pPr>
              <a:lnSpc>
                <a:spcPts val="3500"/>
              </a:lnSpc>
            </a:pPr>
            <a:endParaRPr lang="en-US" sz="2500" dirty="0">
              <a:latin typeface="Arial" panose="020B0604020202020204" pitchFamily="34" charset="0"/>
              <a:cs typeface="Arial" panose="020B0604020202020204" pitchFamily="34" charset="0"/>
            </a:endParaRPr>
          </a:p>
          <a:p>
            <a:pPr>
              <a:lnSpc>
                <a:spcPts val="3500"/>
              </a:lnSpc>
            </a:pPr>
            <a:r>
              <a:rPr lang="en-US" sz="2500" dirty="0">
                <a:latin typeface="Arial" panose="020B0604020202020204" pitchFamily="34" charset="0"/>
                <a:cs typeface="Arial" panose="020B0604020202020204" pitchFamily="34" charset="0"/>
              </a:rPr>
              <a:t>Game officials must continue to consistently apply the unsportsmanlike conduct rule for behavior that clearly extends beyond what is acceptable. While officials are directed to not be overly technical in applying the rule, there are certain acts that should be penalized without warning. </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44" t="31667" r="73412" b="54583"/>
          <a:stretch/>
        </p:blipFill>
        <p:spPr bwMode="auto">
          <a:xfrm>
            <a:off x="7772400" y="121982"/>
            <a:ext cx="1263445" cy="86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98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562974" cy="1066800"/>
          </a:xfrm>
        </p:spPr>
        <p:txBody>
          <a:bodyPr anchor="t" anchorCtr="0">
            <a:normAutofit/>
          </a:bodyPr>
          <a:lstStyle/>
          <a:p>
            <a:r>
              <a:rPr lang="en-US" b="1" dirty="0" smtClean="0">
                <a:latin typeface="Arial" panose="020B0604020202020204" pitchFamily="34" charset="0"/>
                <a:cs typeface="Arial" panose="020B0604020202020204" pitchFamily="34" charset="0"/>
              </a:rPr>
              <a:t>Taunting</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52400" y="1606183"/>
            <a:ext cx="8991600" cy="4108817"/>
          </a:xfrm>
          <a:prstGeom prst="rect">
            <a:avLst/>
          </a:prstGeom>
          <a:noFill/>
        </p:spPr>
        <p:txBody>
          <a:bodyPr wrap="square" rtlCol="0">
            <a:spAutoFit/>
          </a:bodyPr>
          <a:lstStyle/>
          <a:p>
            <a:pPr marL="457200" indent="-457200">
              <a:spcBef>
                <a:spcPts val="1800"/>
              </a:spcBef>
              <a:spcAft>
                <a:spcPts val="1800"/>
              </a:spcAft>
              <a:buFont typeface="Arial" panose="020B0604020202020204" pitchFamily="34" charset="0"/>
              <a:buChar char="•"/>
            </a:pPr>
            <a:r>
              <a:rPr lang="en-US" sz="3000" dirty="0" smtClean="0">
                <a:latin typeface="Arial" panose="020B0604020202020204" pitchFamily="34" charset="0"/>
                <a:cs typeface="Arial" panose="020B0604020202020204" pitchFamily="34" charset="0"/>
              </a:rPr>
              <a:t>“</a:t>
            </a:r>
            <a:r>
              <a:rPr lang="en-US" sz="3000" dirty="0">
                <a:latin typeface="Arial" panose="020B0604020202020204" pitchFamily="34" charset="0"/>
                <a:cs typeface="Arial" panose="020B0604020202020204" pitchFamily="34" charset="0"/>
              </a:rPr>
              <a:t>In your face”; standing or bending over an opponent</a:t>
            </a:r>
            <a:r>
              <a:rPr lang="en-US" sz="3000" dirty="0" smtClean="0">
                <a:latin typeface="Arial" panose="020B0604020202020204" pitchFamily="34" charset="0"/>
                <a:cs typeface="Arial" panose="020B0604020202020204" pitchFamily="34" charset="0"/>
              </a:rPr>
              <a:t>.</a:t>
            </a:r>
          </a:p>
          <a:p>
            <a:pPr marL="457200" indent="-457200">
              <a:spcBef>
                <a:spcPts val="1800"/>
              </a:spcBef>
              <a:spcAft>
                <a:spcPts val="1800"/>
              </a:spcAft>
              <a:buFont typeface="Arial" panose="020B0604020202020204" pitchFamily="34" charset="0"/>
              <a:buChar char="•"/>
            </a:pPr>
            <a:r>
              <a:rPr lang="en-US" sz="3000" dirty="0" smtClean="0">
                <a:latin typeface="Arial" panose="020B0604020202020204" pitchFamily="34" charset="0"/>
                <a:cs typeface="Arial" panose="020B0604020202020204" pitchFamily="34" charset="0"/>
              </a:rPr>
              <a:t>Comments </a:t>
            </a:r>
            <a:r>
              <a:rPr lang="en-US" sz="3000" dirty="0">
                <a:latin typeface="Arial" panose="020B0604020202020204" pitchFamily="34" charset="0"/>
                <a:cs typeface="Arial" panose="020B0604020202020204" pitchFamily="34" charset="0"/>
              </a:rPr>
              <a:t>that are racist, ethnic or demeaning. </a:t>
            </a:r>
            <a:endParaRPr lang="en-US" sz="3000" dirty="0" smtClean="0">
              <a:latin typeface="Arial" panose="020B0604020202020204" pitchFamily="34" charset="0"/>
              <a:cs typeface="Arial" panose="020B0604020202020204" pitchFamily="34" charset="0"/>
            </a:endParaRPr>
          </a:p>
          <a:p>
            <a:pPr marL="457200" indent="-457200">
              <a:spcBef>
                <a:spcPts val="1800"/>
              </a:spcBef>
              <a:spcAft>
                <a:spcPts val="1800"/>
              </a:spcAft>
              <a:buFont typeface="Arial" panose="020B0604020202020204" pitchFamily="34" charset="0"/>
              <a:buChar char="•"/>
            </a:pPr>
            <a:r>
              <a:rPr lang="en-US" sz="3000" dirty="0" smtClean="0">
                <a:latin typeface="Arial" panose="020B0604020202020204" pitchFamily="34" charset="0"/>
                <a:cs typeface="Arial" panose="020B0604020202020204" pitchFamily="34" charset="0"/>
              </a:rPr>
              <a:t>Gestures </a:t>
            </a:r>
            <a:r>
              <a:rPr lang="en-US" sz="3000" dirty="0">
                <a:latin typeface="Arial" panose="020B0604020202020204" pitchFamily="34" charset="0"/>
                <a:cs typeface="Arial" panose="020B0604020202020204" pitchFamily="34" charset="0"/>
              </a:rPr>
              <a:t>toward an opponent, coaches or opponent’s sideline. </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44" t="31667" r="73412" b="54583"/>
          <a:stretch/>
        </p:blipFill>
        <p:spPr bwMode="auto">
          <a:xfrm>
            <a:off x="7772400" y="121982"/>
            <a:ext cx="1263445" cy="86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35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562974" cy="1066800"/>
          </a:xfrm>
        </p:spPr>
        <p:txBody>
          <a:bodyPr anchor="t" anchorCtr="0">
            <a:normAutofit/>
          </a:bodyPr>
          <a:lstStyle/>
          <a:p>
            <a:r>
              <a:rPr lang="en-US" b="1" dirty="0" smtClean="0">
                <a:latin typeface="Arial" panose="020B0604020202020204" pitchFamily="34" charset="0"/>
                <a:cs typeface="Arial" panose="020B0604020202020204" pitchFamily="34" charset="0"/>
              </a:rPr>
              <a:t>Gestures</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52400" y="1610648"/>
            <a:ext cx="8991600" cy="3647152"/>
          </a:xfrm>
          <a:prstGeom prst="rect">
            <a:avLst/>
          </a:prstGeom>
          <a:noFill/>
        </p:spPr>
        <p:txBody>
          <a:bodyPr wrap="square" rtlCol="0">
            <a:spAutoFit/>
          </a:bodyPr>
          <a:lstStyle/>
          <a:p>
            <a:pPr marL="457200" indent="-457200">
              <a:spcBef>
                <a:spcPts val="1800"/>
              </a:spcBef>
              <a:spcAft>
                <a:spcPts val="1800"/>
              </a:spcAft>
              <a:buFont typeface="Arial" panose="020B0604020202020204" pitchFamily="34" charset="0"/>
              <a:buChar char="•"/>
            </a:pPr>
            <a:r>
              <a:rPr lang="en-US" sz="3000" dirty="0">
                <a:latin typeface="Arial" panose="020B0604020202020204" pitchFamily="34" charset="0"/>
                <a:cs typeface="Arial" panose="020B0604020202020204" pitchFamily="34" charset="0"/>
              </a:rPr>
              <a:t>Throat slash. </a:t>
            </a:r>
            <a:endParaRPr lang="en-US" sz="3000" dirty="0" smtClean="0">
              <a:latin typeface="Arial" panose="020B0604020202020204" pitchFamily="34" charset="0"/>
              <a:cs typeface="Arial" panose="020B0604020202020204" pitchFamily="34" charset="0"/>
            </a:endParaRPr>
          </a:p>
          <a:p>
            <a:pPr marL="457200" indent="-457200">
              <a:spcBef>
                <a:spcPts val="1800"/>
              </a:spcBef>
              <a:spcAft>
                <a:spcPts val="1800"/>
              </a:spcAft>
              <a:buFont typeface="Arial" panose="020B0604020202020204" pitchFamily="34" charset="0"/>
              <a:buChar char="•"/>
            </a:pPr>
            <a:r>
              <a:rPr lang="en-US" sz="3000" dirty="0" smtClean="0">
                <a:latin typeface="Arial" panose="020B0604020202020204" pitchFamily="34" charset="0"/>
                <a:cs typeface="Arial" panose="020B0604020202020204" pitchFamily="34" charset="0"/>
              </a:rPr>
              <a:t>Demonstrate </a:t>
            </a:r>
            <a:r>
              <a:rPr lang="en-US" sz="3000" dirty="0">
                <a:latin typeface="Arial" panose="020B0604020202020204" pitchFamily="34" charset="0"/>
                <a:cs typeface="Arial" panose="020B0604020202020204" pitchFamily="34" charset="0"/>
              </a:rPr>
              <a:t>violence such as six guns or machine gun. </a:t>
            </a:r>
            <a:endParaRPr lang="en-US" sz="3000" dirty="0" smtClean="0">
              <a:latin typeface="Arial" panose="020B0604020202020204" pitchFamily="34" charset="0"/>
              <a:cs typeface="Arial" panose="020B0604020202020204" pitchFamily="34" charset="0"/>
            </a:endParaRPr>
          </a:p>
          <a:p>
            <a:pPr marL="457200" indent="-457200">
              <a:spcBef>
                <a:spcPts val="1800"/>
              </a:spcBef>
              <a:spcAft>
                <a:spcPts val="1800"/>
              </a:spcAft>
              <a:buFont typeface="Arial" panose="020B0604020202020204" pitchFamily="34" charset="0"/>
              <a:buChar char="•"/>
            </a:pPr>
            <a:r>
              <a:rPr lang="en-US" sz="3000" dirty="0" smtClean="0">
                <a:latin typeface="Arial" panose="020B0604020202020204" pitchFamily="34" charset="0"/>
                <a:cs typeface="Arial" panose="020B0604020202020204" pitchFamily="34" charset="0"/>
              </a:rPr>
              <a:t>Remove </a:t>
            </a:r>
            <a:r>
              <a:rPr lang="en-US" sz="3000" dirty="0">
                <a:latin typeface="Arial" panose="020B0604020202020204" pitchFamily="34" charset="0"/>
                <a:cs typeface="Arial" panose="020B0604020202020204" pitchFamily="34" charset="0"/>
              </a:rPr>
              <a:t>helmet to celebrate or protest </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44" t="31667" r="73412" b="54583"/>
          <a:stretch/>
        </p:blipFill>
        <p:spPr bwMode="auto">
          <a:xfrm>
            <a:off x="7772400" y="121982"/>
            <a:ext cx="1263445" cy="86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25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8839200" cy="6232475"/>
          </a:xfrm>
          <a:prstGeom prst="rect">
            <a:avLst/>
          </a:prstGeom>
          <a:noFill/>
        </p:spPr>
        <p:txBody>
          <a:bodyPr wrap="square" rtlCol="0">
            <a:spAutoFit/>
          </a:bodyPr>
          <a:lstStyle/>
          <a:p>
            <a:r>
              <a:rPr lang="en-US" sz="1900" dirty="0">
                <a:latin typeface="Arial" panose="020B0604020202020204" pitchFamily="34" charset="0"/>
                <a:cs typeface="Arial" panose="020B0604020202020204" pitchFamily="34" charset="0"/>
              </a:rPr>
              <a:t>Being demonstrative after making an exceptional play or score </a:t>
            </a:r>
            <a:r>
              <a:rPr lang="en-US" sz="1900" dirty="0" smtClean="0">
                <a:latin typeface="Arial" panose="020B0604020202020204" pitchFamily="34" charset="0"/>
                <a:cs typeface="Arial" panose="020B0604020202020204" pitchFamily="34" charset="0"/>
              </a:rPr>
              <a:t>is</a:t>
            </a:r>
          </a:p>
          <a:p>
            <a:r>
              <a:rPr lang="en-US" sz="1900" dirty="0" smtClean="0">
                <a:latin typeface="Arial" panose="020B0604020202020204" pitchFamily="34" charset="0"/>
                <a:cs typeface="Arial" panose="020B0604020202020204" pitchFamily="34" charset="0"/>
              </a:rPr>
              <a:t>accepted </a:t>
            </a:r>
            <a:r>
              <a:rPr lang="en-US" sz="1900" dirty="0">
                <a:latin typeface="Arial" panose="020B0604020202020204" pitchFamily="34" charset="0"/>
                <a:cs typeface="Arial" panose="020B0604020202020204" pitchFamily="34" charset="0"/>
              </a:rPr>
              <a:t>as long as it’s a spontaneous burst of energy that’s not </a:t>
            </a:r>
            <a:endParaRPr lang="en-US" sz="1900" dirty="0" smtClean="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prolonged</a:t>
            </a:r>
            <a:r>
              <a:rPr lang="en-US" sz="1900" dirty="0">
                <a:latin typeface="Arial" panose="020B0604020202020204" pitchFamily="34" charset="0"/>
                <a:cs typeface="Arial" panose="020B0604020202020204" pitchFamily="34" charset="0"/>
              </a:rPr>
              <a:t>, clearly self-congratulatory or makes a mockery of the game. When possible, give the head coach an opportunity to correct and instruct his players on what is appropriate celebratory behavior</a:t>
            </a:r>
            <a:r>
              <a:rPr lang="en-US" sz="1900" dirty="0" smtClean="0">
                <a:latin typeface="Arial" panose="020B0604020202020204" pitchFamily="34" charset="0"/>
                <a:cs typeface="Arial" panose="020B0604020202020204" pitchFamily="34" charset="0"/>
              </a:rPr>
              <a:t>.</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A list of Unsportsmanlike Fouls are listed in the NCAA Rules and Interpretations under rule 9-2-1-a through j. Officials should be familiar with those fouls</a:t>
            </a:r>
            <a:r>
              <a:rPr lang="en-US" sz="1900" dirty="0" smtClean="0">
                <a:latin typeface="Arial" panose="020B0604020202020204" pitchFamily="34" charset="0"/>
                <a:cs typeface="Arial" panose="020B0604020202020204" pitchFamily="34" charset="0"/>
              </a:rPr>
              <a:t>.</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Other than taunting and those actions appearing Appendix F, officials should use the same judgment in determining whether to call an UNS foul. Officials should say to themselves, “It’s a foul … it’s a foul … now throw.” If officials cannot complete that process, they shouldn’t throw a flag but advise the head coach that he should talk with his player(s), after that player(s) has been warned</a:t>
            </a:r>
            <a:r>
              <a:rPr lang="en-US" sz="1900" dirty="0" smtClean="0">
                <a:latin typeface="Arial" panose="020B0604020202020204" pitchFamily="34" charset="0"/>
                <a:cs typeface="Arial" panose="020B0604020202020204" pitchFamily="34" charset="0"/>
              </a:rPr>
              <a:t>.</a:t>
            </a:r>
          </a:p>
          <a:p>
            <a:endParaRPr lang="en-US" sz="1900" dirty="0" smtClean="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Other than taunting and those actions appearing Appendix F, officials should use the same judgment in determining whether to call an UNS foul. Officials should say to themselves, “It’s a foul … it’s a foul … now throw.” If officials cannot complete that process, they shouldn’t throw a flag but advise the head coach that he should talk with his player(s), after that player(s) has been warned.</a:t>
            </a:r>
          </a:p>
          <a:p>
            <a:endParaRPr lang="en-US" sz="19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44" t="31667" r="73412" b="54583"/>
          <a:stretch/>
        </p:blipFill>
        <p:spPr bwMode="auto">
          <a:xfrm>
            <a:off x="7696200" y="121982"/>
            <a:ext cx="1263445" cy="86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72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850642"/>
            <a:ext cx="8991600" cy="5016758"/>
          </a:xfrm>
          <a:prstGeom prst="rect">
            <a:avLst/>
          </a:prstGeom>
          <a:noFill/>
        </p:spPr>
        <p:txBody>
          <a:bodyPr wrap="square" rtlCol="0">
            <a:spAutoFit/>
          </a:bodyPr>
          <a:lstStyle/>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Also in the rules, a personal foul can now be included in the UNS category for a possible later disqualification if there are two UNS fouls. However, to be included, the foul should be clearly after the play was over and not part of the continuing action of the play. That means the action may be after the play and a personal foul, but the separation of time would not be sufficient to meet the UNS requirement.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Using the “accordion effect” after a play is over helps to keep players under control. However moving too quickly and too close, especially after a score, reduces an official’s “cone of vision” to officiate the entire dead-ball area when there is no threat of a problem.</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Appropriate and timely intervention by the officials for action by one or both teams should act as a deterrent to unsportsmanlike fouls.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44" t="31667" r="73412" b="54583"/>
          <a:stretch/>
        </p:blipFill>
        <p:spPr bwMode="auto">
          <a:xfrm>
            <a:off x="7772400" y="121982"/>
            <a:ext cx="1263445" cy="86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19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562974" cy="1066800"/>
          </a:xfrm>
        </p:spPr>
        <p:txBody>
          <a:bodyPr anchor="t" anchorCtr="0">
            <a:normAutofit/>
          </a:bodyPr>
          <a:lstStyle/>
          <a:p>
            <a:r>
              <a:rPr lang="en-US" b="1" dirty="0" smtClean="0">
                <a:latin typeface="Arial" panose="020B0604020202020204" pitchFamily="34" charset="0"/>
                <a:cs typeface="Arial" panose="020B0604020202020204" pitchFamily="34" charset="0"/>
              </a:rPr>
              <a:t>Appendix F</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304800" y="990600"/>
            <a:ext cx="8686800" cy="6801862"/>
          </a:xfrm>
          <a:prstGeom prst="rect">
            <a:avLst/>
          </a:prstGeom>
          <a:noFill/>
        </p:spPr>
        <p:txBody>
          <a:bodyPr wrap="square" rtlCol="0">
            <a:spAutoFit/>
          </a:bodyPr>
          <a:lstStyle/>
          <a:p>
            <a:r>
              <a:rPr lang="en-US" sz="2500" b="1" dirty="0" smtClean="0">
                <a:latin typeface="Arial" panose="020B0604020202020204" pitchFamily="34" charset="0"/>
                <a:cs typeface="Arial" panose="020B0604020202020204" pitchFamily="34" charset="0"/>
              </a:rPr>
              <a:t>Automatic </a:t>
            </a:r>
            <a:r>
              <a:rPr lang="en-US" sz="2500" b="1" dirty="0">
                <a:latin typeface="Arial" panose="020B0604020202020204" pitchFamily="34" charset="0"/>
                <a:cs typeface="Arial" panose="020B0604020202020204" pitchFamily="34" charset="0"/>
              </a:rPr>
              <a:t>Unsportsmanlike Actions</a:t>
            </a:r>
            <a:r>
              <a:rPr lang="en-US" sz="2500" dirty="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The following list of actions by players that are intended to show off or that disrespect the game or the opponent shall always be penalized when observed:</a:t>
            </a:r>
          </a:p>
          <a:p>
            <a:pPr lvl="1">
              <a:lnSpc>
                <a:spcPts val="3000"/>
              </a:lnSpc>
              <a:spcBef>
                <a:spcPts val="600"/>
              </a:spcBef>
            </a:pPr>
            <a:r>
              <a:rPr lang="en-US" sz="2100" dirty="0">
                <a:latin typeface="Arial" panose="020B0604020202020204" pitchFamily="34" charset="0"/>
                <a:cs typeface="Arial" panose="020B0604020202020204" pitchFamily="34" charset="0"/>
              </a:rPr>
              <a:t>• Throat slash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Demonstrations of violence, such as “six guns” or “machine gun”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Removal of helmet to celebrate or protest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Heisman pose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Gestures with a sexual connotation</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Dancing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Somersault or flip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High step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Dunking the ball over the crossbar</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Spinning the ball</a:t>
            </a:r>
          </a:p>
          <a:p>
            <a:pPr marL="457200" indent="-457200">
              <a:spcBef>
                <a:spcPts val="1800"/>
              </a:spcBef>
              <a:spcAft>
                <a:spcPts val="18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44" t="31667" r="73412" b="54583"/>
          <a:stretch/>
        </p:blipFill>
        <p:spPr bwMode="auto">
          <a:xfrm>
            <a:off x="7772400" y="121982"/>
            <a:ext cx="1263445" cy="86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52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562974" cy="1066800"/>
          </a:xfrm>
        </p:spPr>
        <p:txBody>
          <a:bodyPr anchor="t" anchorCtr="0">
            <a:normAutofit/>
          </a:bodyPr>
          <a:lstStyle/>
          <a:p>
            <a:r>
              <a:rPr lang="en-US" sz="3000" b="1" dirty="0" smtClean="0">
                <a:latin typeface="Arial" panose="020B0604020202020204" pitchFamily="34" charset="0"/>
                <a:cs typeface="Arial" panose="020B0604020202020204" pitchFamily="34" charset="0"/>
              </a:rPr>
              <a:t>CFO </a:t>
            </a:r>
            <a:r>
              <a:rPr lang="en-US" sz="3000" b="1" dirty="0">
                <a:latin typeface="Arial" panose="020B0604020202020204" pitchFamily="34" charset="0"/>
                <a:cs typeface="Arial" panose="020B0604020202020204" pitchFamily="34" charset="0"/>
              </a:rPr>
              <a:t>GUIDELINES ON </a:t>
            </a:r>
            <a:r>
              <a:rPr lang="en-US" sz="3000" b="1" dirty="0" smtClean="0">
                <a:latin typeface="Arial" panose="020B0604020202020204" pitchFamily="34" charset="0"/>
                <a:cs typeface="Arial" panose="020B0604020202020204" pitchFamily="34" charset="0"/>
              </a:rPr>
              <a:t/>
            </a:r>
            <a:br>
              <a:rPr lang="en-US" sz="3000" b="1" dirty="0" smtClean="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UNSPORTSMANLIKE </a:t>
            </a:r>
            <a:r>
              <a:rPr lang="en-US" sz="3000" b="1" dirty="0">
                <a:latin typeface="Arial" panose="020B0604020202020204" pitchFamily="34" charset="0"/>
                <a:cs typeface="Arial" panose="020B0604020202020204" pitchFamily="34" charset="0"/>
              </a:rPr>
              <a:t>CONDUCT FOULS </a:t>
            </a:r>
            <a:endParaRPr lang="en-US" sz="3000" dirty="0">
              <a:latin typeface="Arial" panose="020B0604020202020204" pitchFamily="34" charset="0"/>
              <a:cs typeface="Arial" panose="020B0604020202020204" pitchFamily="34" charset="0"/>
            </a:endParaRPr>
          </a:p>
        </p:txBody>
      </p:sp>
      <p:sp>
        <p:nvSpPr>
          <p:cNvPr id="3" name="TextBox 2"/>
          <p:cNvSpPr txBox="1"/>
          <p:nvPr/>
        </p:nvSpPr>
        <p:spPr>
          <a:xfrm>
            <a:off x="152400" y="1728058"/>
            <a:ext cx="8991600" cy="5350183"/>
          </a:xfrm>
          <a:prstGeom prst="rect">
            <a:avLst/>
          </a:prstGeom>
          <a:noFill/>
        </p:spPr>
        <p:txBody>
          <a:bodyPr wrap="square" rtlCol="0">
            <a:spAutoFit/>
          </a:bodyPr>
          <a:lstStyle/>
          <a:p>
            <a:pPr>
              <a:lnSpc>
                <a:spcPts val="3500"/>
              </a:lnSpc>
            </a:pPr>
            <a:r>
              <a:rPr lang="en-US" sz="2500" dirty="0" smtClean="0">
                <a:latin typeface="Arial" panose="020B0604020202020204" pitchFamily="34" charset="0"/>
                <a:cs typeface="Arial" panose="020B0604020202020204" pitchFamily="34" charset="0"/>
              </a:rPr>
              <a:t>Player </a:t>
            </a:r>
            <a:r>
              <a:rPr lang="en-US" sz="2500" dirty="0">
                <a:latin typeface="Arial" panose="020B0604020202020204" pitchFamily="34" charset="0"/>
                <a:cs typeface="Arial" panose="020B0604020202020204" pitchFamily="34" charset="0"/>
              </a:rPr>
              <a:t>behavior in committing unsportsmanlike conduct fouls continues to be a major point of emphasis for the NCAA football rules committee and the CFO Board of Managers</a:t>
            </a:r>
            <a:r>
              <a:rPr lang="en-US" sz="2500" dirty="0" smtClean="0">
                <a:latin typeface="Arial" panose="020B0604020202020204" pitchFamily="34" charset="0"/>
                <a:cs typeface="Arial" panose="020B0604020202020204" pitchFamily="34" charset="0"/>
              </a:rPr>
              <a:t>.</a:t>
            </a:r>
          </a:p>
          <a:p>
            <a:pPr>
              <a:lnSpc>
                <a:spcPts val="3500"/>
              </a:lnSpc>
            </a:pPr>
            <a:endParaRPr lang="en-US" sz="2500" dirty="0">
              <a:latin typeface="Arial" panose="020B0604020202020204" pitchFamily="34" charset="0"/>
              <a:cs typeface="Arial" panose="020B0604020202020204" pitchFamily="34" charset="0"/>
            </a:endParaRPr>
          </a:p>
          <a:p>
            <a:pPr>
              <a:lnSpc>
                <a:spcPts val="3500"/>
              </a:lnSpc>
            </a:pPr>
            <a:r>
              <a:rPr lang="en-US" sz="2500" dirty="0" smtClean="0">
                <a:latin typeface="Arial" panose="020B0604020202020204" pitchFamily="34" charset="0"/>
                <a:cs typeface="Arial" panose="020B0604020202020204" pitchFamily="34" charset="0"/>
              </a:rPr>
              <a:t>Recognizing </a:t>
            </a:r>
            <a:r>
              <a:rPr lang="en-US" sz="2500" dirty="0">
                <a:latin typeface="Arial" panose="020B0604020202020204" pitchFamily="34" charset="0"/>
                <a:cs typeface="Arial" panose="020B0604020202020204" pitchFamily="34" charset="0"/>
              </a:rPr>
              <a:t>these fouls and enforcing the penalties place our officials in a difficult situation. It is the nature of the business to be criticized, and it seems especially true when we try to apply the relevant rules (Rule 9-2-1). These are judgment calls, as are all the decisions officials make during the action of the game. </a:t>
            </a:r>
          </a:p>
          <a:p>
            <a:pPr marL="285750" indent="-285750">
              <a:buFont typeface="Arial" panose="020B0604020202020204" pitchFamily="34" charset="0"/>
              <a:buChar char="•"/>
            </a:pPr>
            <a:endParaRPr lang="en-US" sz="25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5880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41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562974" cy="1066800"/>
          </a:xfrm>
        </p:spPr>
        <p:txBody>
          <a:bodyPr anchor="t" anchorCtr="0">
            <a:normAutofit/>
          </a:bodyPr>
          <a:lstStyle/>
          <a:p>
            <a:r>
              <a:rPr lang="en-US" sz="3000" b="1" dirty="0" smtClean="0">
                <a:latin typeface="Arial" panose="020B0604020202020204" pitchFamily="34" charset="0"/>
                <a:cs typeface="Arial" panose="020B0604020202020204" pitchFamily="34" charset="0"/>
              </a:rPr>
              <a:t>CFO </a:t>
            </a:r>
            <a:r>
              <a:rPr lang="en-US" sz="3000" b="1" dirty="0">
                <a:latin typeface="Arial" panose="020B0604020202020204" pitchFamily="34" charset="0"/>
                <a:cs typeface="Arial" panose="020B0604020202020204" pitchFamily="34" charset="0"/>
              </a:rPr>
              <a:t>GUIDELINES ON </a:t>
            </a:r>
            <a:r>
              <a:rPr lang="en-US" sz="3000" b="1" dirty="0" smtClean="0">
                <a:latin typeface="Arial" panose="020B0604020202020204" pitchFamily="34" charset="0"/>
                <a:cs typeface="Arial" panose="020B0604020202020204" pitchFamily="34" charset="0"/>
              </a:rPr>
              <a:t/>
            </a:r>
            <a:br>
              <a:rPr lang="en-US" sz="3000" b="1" dirty="0" smtClean="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UNSPORTSMANLIKE </a:t>
            </a:r>
            <a:r>
              <a:rPr lang="en-US" sz="3000" b="1" dirty="0">
                <a:latin typeface="Arial" panose="020B0604020202020204" pitchFamily="34" charset="0"/>
                <a:cs typeface="Arial" panose="020B0604020202020204" pitchFamily="34" charset="0"/>
              </a:rPr>
              <a:t>CONDUCT FOULS </a:t>
            </a:r>
            <a:endParaRPr lang="en-US" sz="3000" dirty="0">
              <a:latin typeface="Arial" panose="020B0604020202020204" pitchFamily="34" charset="0"/>
              <a:cs typeface="Arial" panose="020B0604020202020204" pitchFamily="34" charset="0"/>
            </a:endParaRPr>
          </a:p>
        </p:txBody>
      </p:sp>
      <p:sp>
        <p:nvSpPr>
          <p:cNvPr id="3" name="TextBox 2"/>
          <p:cNvSpPr txBox="1"/>
          <p:nvPr/>
        </p:nvSpPr>
        <p:spPr>
          <a:xfrm>
            <a:off x="152400" y="990600"/>
            <a:ext cx="8991600" cy="5539978"/>
          </a:xfrm>
          <a:prstGeom prst="rect">
            <a:avLst/>
          </a:prstGeom>
          <a:noFill/>
        </p:spPr>
        <p:txBody>
          <a:bodyPr wrap="square" rtlCol="0">
            <a:spAutoFit/>
          </a:bodyPr>
          <a:lstStyle/>
          <a:p>
            <a:endParaRPr lang="en-US" sz="2800" dirty="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As </a:t>
            </a:r>
            <a:r>
              <a:rPr lang="en-US" sz="2500" dirty="0">
                <a:latin typeface="Arial" panose="020B0604020202020204" pitchFamily="34" charset="0"/>
                <a:cs typeface="Arial" panose="020B0604020202020204" pitchFamily="34" charset="0"/>
              </a:rPr>
              <a:t>officials apply their judgment, perhaps these guidelines will be helpful: </a:t>
            </a:r>
          </a:p>
          <a:p>
            <a:pPr marL="796925" lvl="1" indent="-339725">
              <a:lnSpc>
                <a:spcPts val="3000"/>
              </a:lnSpc>
              <a:spcBef>
                <a:spcPts val="600"/>
              </a:spcBef>
              <a:buFont typeface="Arial" panose="020B0604020202020204" pitchFamily="34" charset="0"/>
              <a:buChar char="•"/>
            </a:pPr>
            <a:r>
              <a:rPr lang="en-US" sz="2100" dirty="0">
                <a:latin typeface="Arial" panose="020B0604020202020204" pitchFamily="34" charset="0"/>
                <a:cs typeface="Arial" panose="020B0604020202020204" pitchFamily="34" charset="0"/>
              </a:rPr>
              <a:t>Remember that the game is one of high emotion, played by gifted teenagers who are affirmed by playing a game at which they are exceptionally talented. </a:t>
            </a:r>
          </a:p>
          <a:p>
            <a:pPr marL="800100" lvl="1" indent="-342900">
              <a:lnSpc>
                <a:spcPts val="3000"/>
              </a:lnSpc>
              <a:spcBef>
                <a:spcPts val="600"/>
              </a:spcBef>
              <a:buFont typeface="Arial" panose="020B0604020202020204" pitchFamily="34" charset="0"/>
              <a:buChar char="•"/>
            </a:pPr>
            <a:r>
              <a:rPr lang="en-US" sz="2100" dirty="0">
                <a:latin typeface="Arial" panose="020B0604020202020204" pitchFamily="34" charset="0"/>
                <a:cs typeface="Arial" panose="020B0604020202020204" pitchFamily="34" charset="0"/>
              </a:rPr>
              <a:t>Do not be overly technical in applying this rule. </a:t>
            </a:r>
          </a:p>
          <a:p>
            <a:pPr marL="800100" lvl="1" indent="-342900">
              <a:lnSpc>
                <a:spcPts val="3000"/>
              </a:lnSpc>
              <a:spcBef>
                <a:spcPts val="600"/>
              </a:spcBef>
              <a:buFont typeface="Arial" panose="020B0604020202020204" pitchFamily="34" charset="0"/>
              <a:buChar char="•"/>
            </a:pPr>
            <a:r>
              <a:rPr lang="en-US" sz="2100" dirty="0" smtClean="0">
                <a:latin typeface="Arial" panose="020B0604020202020204" pitchFamily="34" charset="0"/>
                <a:cs typeface="Arial" panose="020B0604020202020204" pitchFamily="34" charset="0"/>
              </a:rPr>
              <a:t>Do </a:t>
            </a:r>
            <a:r>
              <a:rPr lang="en-US" sz="2100" dirty="0">
                <a:latin typeface="Arial" panose="020B0604020202020204" pitchFamily="34" charset="0"/>
                <a:cs typeface="Arial" panose="020B0604020202020204" pitchFamily="34" charset="0"/>
              </a:rPr>
              <a:t>allow celebratory actions that are brief, spontaneous, emotional reactions at the end of a play. </a:t>
            </a:r>
          </a:p>
          <a:p>
            <a:pPr marL="800100" lvl="1" indent="-342900">
              <a:lnSpc>
                <a:spcPts val="3000"/>
              </a:lnSpc>
              <a:spcBef>
                <a:spcPts val="600"/>
              </a:spcBef>
              <a:buFont typeface="Arial" panose="020B0604020202020204" pitchFamily="34" charset="0"/>
              <a:buChar char="•"/>
            </a:pPr>
            <a:r>
              <a:rPr lang="en-US" sz="2100" dirty="0" smtClean="0">
                <a:latin typeface="Arial" panose="020B0604020202020204" pitchFamily="34" charset="0"/>
                <a:cs typeface="Arial" panose="020B0604020202020204" pitchFamily="34" charset="0"/>
              </a:rPr>
              <a:t>Beyond </a:t>
            </a:r>
            <a:r>
              <a:rPr lang="en-US" sz="2100" dirty="0">
                <a:latin typeface="Arial" panose="020B0604020202020204" pitchFamily="34" charset="0"/>
                <a:cs typeface="Arial" panose="020B0604020202020204" pitchFamily="34" charset="0"/>
              </a:rPr>
              <a:t>the brief, spontaneous bursts of energy, officials should flag those acts that are either taunting in nature or clearly prolonged, self-congratulatory, and that make a mockery of the game. </a:t>
            </a:r>
          </a:p>
          <a:p>
            <a:pPr marL="285750" indent="-285750">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2"/>
          </p:nvPr>
        </p:nvSpPr>
        <p:spPr>
          <a:xfrm>
            <a:off x="76200" y="6477000"/>
            <a:ext cx="4086225" cy="247650"/>
          </a:xfrm>
        </p:spPr>
        <p:txBody>
          <a:bodyPr>
            <a:noAutofit/>
          </a:bodyPr>
          <a:lstStyle/>
          <a:p>
            <a:r>
              <a:rPr lang="en-US" sz="1400" dirty="0" smtClean="0">
                <a:latin typeface="Arial" panose="020B0604020202020204" pitchFamily="34" charset="0"/>
                <a:cs typeface="Arial" panose="020B0604020202020204" pitchFamily="34" charset="0"/>
              </a:rPr>
              <a:t>ANEFO September 2014 - David Carter</a:t>
            </a:r>
            <a:endParaRPr lang="en-US" sz="1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5880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372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197</TotalTime>
  <Words>1136</Words>
  <Application>Microsoft Office PowerPoint</Application>
  <PresentationFormat>On-screen Show (4:3)</PresentationFormat>
  <Paragraphs>79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Mylar</vt:lpstr>
      <vt:lpstr>Unsportsmanlike Conduct  September 2014 David Carter</vt:lpstr>
      <vt:lpstr>2.2 Unsportsmanlike Conduct Fouls</vt:lpstr>
      <vt:lpstr>Taunting</vt:lpstr>
      <vt:lpstr>Gestures</vt:lpstr>
      <vt:lpstr>PowerPoint Presentation</vt:lpstr>
      <vt:lpstr>PowerPoint Presentation</vt:lpstr>
      <vt:lpstr>Appendix F</vt:lpstr>
      <vt:lpstr>CFO GUIDELINES ON  UNSPORTSMANLIKE CONDUCT FOULS </vt:lpstr>
      <vt:lpstr>CFO GUIDELINES ON  UNSPORTSMANLIKE CONDUCT FOULS </vt:lpstr>
      <vt:lpstr>CFO GUIDELINES ON  UNSPORTSMANLIKE CONDUCT FOULS </vt:lpstr>
      <vt:lpstr>CFO GUIDELINES ON  UNSPORTSMANLIKE CONDUCT FOULS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C. Lewis</dc:creator>
  <cp:lastModifiedBy>Greg C. Lewis</cp:lastModifiedBy>
  <cp:revision>22</cp:revision>
  <dcterms:created xsi:type="dcterms:W3CDTF">2014-09-28T19:26:25Z</dcterms:created>
  <dcterms:modified xsi:type="dcterms:W3CDTF">2014-09-28T22:54:03Z</dcterms:modified>
</cp:coreProperties>
</file>