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5" r:id="rId8"/>
    <p:sldId id="276" r:id="rId9"/>
    <p:sldId id="280" r:id="rId10"/>
    <p:sldId id="278" r:id="rId11"/>
    <p:sldId id="282" r:id="rId12"/>
    <p:sldId id="279" r:id="rId13"/>
    <p:sldId id="267" r:id="rId14"/>
    <p:sldId id="268" r:id="rId15"/>
    <p:sldId id="283" r:id="rId16"/>
    <p:sldId id="281" r:id="rId17"/>
    <p:sldId id="270"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2" autoAdjust="0"/>
    <p:restoredTop sz="94660"/>
  </p:normalViewPr>
  <p:slideViewPr>
    <p:cSldViewPr snapToGrid="0">
      <p:cViewPr varScale="1">
        <p:scale>
          <a:sx n="60" d="100"/>
          <a:sy n="60" d="100"/>
        </p:scale>
        <p:origin x="7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10FC5B-79AB-4F28-8560-E786984E76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F4E810A-661B-497D-B9F8-B7BAA79934B7}">
      <dgm:prSet phldrT="[Text]"/>
      <dgm:spPr>
        <a:solidFill>
          <a:schemeClr val="accent2"/>
        </a:solidFill>
      </dgm:spPr>
      <dgm:t>
        <a:bodyPr/>
        <a:lstStyle/>
        <a:p>
          <a:r>
            <a:rPr lang="en-US" dirty="0" smtClean="0"/>
            <a:t>Type of play</a:t>
          </a:r>
          <a:endParaRPr lang="en-US" dirty="0"/>
        </a:p>
      </dgm:t>
    </dgm:pt>
    <dgm:pt modelId="{3DE4E714-6743-4BF9-9E13-AD9C24344429}" type="parTrans" cxnId="{202ED112-9076-4670-B542-2495FD635E8C}">
      <dgm:prSet/>
      <dgm:spPr/>
      <dgm:t>
        <a:bodyPr/>
        <a:lstStyle/>
        <a:p>
          <a:endParaRPr lang="en-US"/>
        </a:p>
      </dgm:t>
    </dgm:pt>
    <dgm:pt modelId="{E46FED04-B639-4032-BE06-89683166143D}" type="sibTrans" cxnId="{202ED112-9076-4670-B542-2495FD635E8C}">
      <dgm:prSet/>
      <dgm:spPr/>
      <dgm:t>
        <a:bodyPr/>
        <a:lstStyle/>
        <a:p>
          <a:endParaRPr lang="en-US"/>
        </a:p>
      </dgm:t>
    </dgm:pt>
    <dgm:pt modelId="{AB10494E-DA88-44B6-B5C7-017C83E465E0}">
      <dgm:prSet phldrT="[Text]"/>
      <dgm:spPr>
        <a:solidFill>
          <a:srgbClr val="00B050"/>
        </a:solidFill>
      </dgm:spPr>
      <dgm:t>
        <a:bodyPr/>
        <a:lstStyle/>
        <a:p>
          <a:r>
            <a:rPr lang="en-US" dirty="0" smtClean="0"/>
            <a:t>Location of foul</a:t>
          </a:r>
          <a:endParaRPr lang="en-US" dirty="0"/>
        </a:p>
      </dgm:t>
    </dgm:pt>
    <dgm:pt modelId="{B20D9CC3-E218-4DB1-AD3C-01F1FB4EBA67}" type="parTrans" cxnId="{7D552D6A-1DA9-4023-B875-24F61B738736}">
      <dgm:prSet/>
      <dgm:spPr/>
      <dgm:t>
        <a:bodyPr/>
        <a:lstStyle/>
        <a:p>
          <a:endParaRPr lang="en-US"/>
        </a:p>
      </dgm:t>
    </dgm:pt>
    <dgm:pt modelId="{6F0BC9C6-6D29-4402-AE9E-105B0CFFD5E9}" type="sibTrans" cxnId="{7D552D6A-1DA9-4023-B875-24F61B738736}">
      <dgm:prSet/>
      <dgm:spPr/>
      <dgm:t>
        <a:bodyPr/>
        <a:lstStyle/>
        <a:p>
          <a:endParaRPr lang="en-US"/>
        </a:p>
      </dgm:t>
    </dgm:pt>
    <dgm:pt modelId="{46A18FED-F805-48D5-8A57-E3543DE41B01}">
      <dgm:prSet phldrT="[Text]"/>
      <dgm:spPr/>
      <dgm:t>
        <a:bodyPr/>
        <a:lstStyle/>
        <a:p>
          <a:r>
            <a:rPr lang="en-US" dirty="0" smtClean="0"/>
            <a:t>Where the related run ended</a:t>
          </a:r>
          <a:endParaRPr lang="en-US" dirty="0"/>
        </a:p>
      </dgm:t>
    </dgm:pt>
    <dgm:pt modelId="{B81D6EA2-562E-4E56-B8F0-85BCEFF9353E}" type="parTrans" cxnId="{706549F4-84F2-443E-A84D-61C9D295005D}">
      <dgm:prSet/>
      <dgm:spPr/>
      <dgm:t>
        <a:bodyPr/>
        <a:lstStyle/>
        <a:p>
          <a:endParaRPr lang="en-US"/>
        </a:p>
      </dgm:t>
    </dgm:pt>
    <dgm:pt modelId="{1D97CEA3-BFF0-4038-B9C0-F88F940167F1}" type="sibTrans" cxnId="{706549F4-84F2-443E-A84D-61C9D295005D}">
      <dgm:prSet/>
      <dgm:spPr/>
      <dgm:t>
        <a:bodyPr/>
        <a:lstStyle/>
        <a:p>
          <a:endParaRPr lang="en-US"/>
        </a:p>
      </dgm:t>
    </dgm:pt>
    <dgm:pt modelId="{7B596ED6-F286-4384-B87E-7BD4C781AE2B}">
      <dgm:prSet phldrT="[Text]"/>
      <dgm:spPr>
        <a:solidFill>
          <a:srgbClr val="FF0000"/>
        </a:solidFill>
      </dgm:spPr>
      <dgm:t>
        <a:bodyPr/>
        <a:lstStyle/>
        <a:p>
          <a:r>
            <a:rPr lang="en-US" dirty="0" smtClean="0"/>
            <a:t>Which team fouled</a:t>
          </a:r>
          <a:endParaRPr lang="en-US" dirty="0"/>
        </a:p>
      </dgm:t>
    </dgm:pt>
    <dgm:pt modelId="{D585324D-FF1F-466A-9501-3DCE884C9A25}" type="parTrans" cxnId="{AE5D3D33-AACD-4E8E-90F1-C397E22D73A5}">
      <dgm:prSet/>
      <dgm:spPr/>
      <dgm:t>
        <a:bodyPr/>
        <a:lstStyle/>
        <a:p>
          <a:endParaRPr lang="en-US"/>
        </a:p>
      </dgm:t>
    </dgm:pt>
    <dgm:pt modelId="{8E821CA0-FD60-4567-8E26-D93750A5B2C6}" type="sibTrans" cxnId="{AE5D3D33-AACD-4E8E-90F1-C397E22D73A5}">
      <dgm:prSet/>
      <dgm:spPr/>
      <dgm:t>
        <a:bodyPr/>
        <a:lstStyle/>
        <a:p>
          <a:endParaRPr lang="en-US"/>
        </a:p>
      </dgm:t>
    </dgm:pt>
    <dgm:pt modelId="{AD9ADDB2-B1CB-4ED9-805F-8E2C5C19AA74}" type="pres">
      <dgm:prSet presAssocID="{D710FC5B-79AB-4F28-8560-E786984E7651}" presName="diagram" presStyleCnt="0">
        <dgm:presLayoutVars>
          <dgm:dir/>
          <dgm:resizeHandles val="exact"/>
        </dgm:presLayoutVars>
      </dgm:prSet>
      <dgm:spPr/>
      <dgm:t>
        <a:bodyPr/>
        <a:lstStyle/>
        <a:p>
          <a:endParaRPr lang="en-US"/>
        </a:p>
      </dgm:t>
    </dgm:pt>
    <dgm:pt modelId="{4CD36D0E-50EB-426C-9404-924F14E61D38}" type="pres">
      <dgm:prSet presAssocID="{AF4E810A-661B-497D-B9F8-B7BAA79934B7}" presName="node" presStyleLbl="node1" presStyleIdx="0" presStyleCnt="4">
        <dgm:presLayoutVars>
          <dgm:bulletEnabled val="1"/>
        </dgm:presLayoutVars>
      </dgm:prSet>
      <dgm:spPr/>
      <dgm:t>
        <a:bodyPr/>
        <a:lstStyle/>
        <a:p>
          <a:endParaRPr lang="en-US"/>
        </a:p>
      </dgm:t>
    </dgm:pt>
    <dgm:pt modelId="{06303E5D-28C9-4F53-B543-6A352DFA4913}" type="pres">
      <dgm:prSet presAssocID="{E46FED04-B639-4032-BE06-89683166143D}" presName="sibTrans" presStyleCnt="0"/>
      <dgm:spPr/>
    </dgm:pt>
    <dgm:pt modelId="{60130636-02BA-4B64-BD65-4BF9E4203CB0}" type="pres">
      <dgm:prSet presAssocID="{AB10494E-DA88-44B6-B5C7-017C83E465E0}" presName="node" presStyleLbl="node1" presStyleIdx="1" presStyleCnt="4">
        <dgm:presLayoutVars>
          <dgm:bulletEnabled val="1"/>
        </dgm:presLayoutVars>
      </dgm:prSet>
      <dgm:spPr/>
      <dgm:t>
        <a:bodyPr/>
        <a:lstStyle/>
        <a:p>
          <a:endParaRPr lang="en-US"/>
        </a:p>
      </dgm:t>
    </dgm:pt>
    <dgm:pt modelId="{A9E9F6F2-2D48-48D5-AA91-D720A07D7B03}" type="pres">
      <dgm:prSet presAssocID="{6F0BC9C6-6D29-4402-AE9E-105B0CFFD5E9}" presName="sibTrans" presStyleCnt="0"/>
      <dgm:spPr/>
    </dgm:pt>
    <dgm:pt modelId="{5A01FBC0-14BF-48FB-8F1A-80B047DA6757}" type="pres">
      <dgm:prSet presAssocID="{46A18FED-F805-48D5-8A57-E3543DE41B01}" presName="node" presStyleLbl="node1" presStyleIdx="2" presStyleCnt="4">
        <dgm:presLayoutVars>
          <dgm:bulletEnabled val="1"/>
        </dgm:presLayoutVars>
      </dgm:prSet>
      <dgm:spPr/>
      <dgm:t>
        <a:bodyPr/>
        <a:lstStyle/>
        <a:p>
          <a:endParaRPr lang="en-US"/>
        </a:p>
      </dgm:t>
    </dgm:pt>
    <dgm:pt modelId="{40023983-D096-4048-830A-78C6CB0950C8}" type="pres">
      <dgm:prSet presAssocID="{1D97CEA3-BFF0-4038-B9C0-F88F940167F1}" presName="sibTrans" presStyleCnt="0"/>
      <dgm:spPr/>
    </dgm:pt>
    <dgm:pt modelId="{11769E28-8A60-45A2-94C3-8A99669F48CD}" type="pres">
      <dgm:prSet presAssocID="{7B596ED6-F286-4384-B87E-7BD4C781AE2B}" presName="node" presStyleLbl="node1" presStyleIdx="3" presStyleCnt="4">
        <dgm:presLayoutVars>
          <dgm:bulletEnabled val="1"/>
        </dgm:presLayoutVars>
      </dgm:prSet>
      <dgm:spPr/>
      <dgm:t>
        <a:bodyPr/>
        <a:lstStyle/>
        <a:p>
          <a:endParaRPr lang="en-US"/>
        </a:p>
      </dgm:t>
    </dgm:pt>
  </dgm:ptLst>
  <dgm:cxnLst>
    <dgm:cxn modelId="{706549F4-84F2-443E-A84D-61C9D295005D}" srcId="{D710FC5B-79AB-4F28-8560-E786984E7651}" destId="{46A18FED-F805-48D5-8A57-E3543DE41B01}" srcOrd="2" destOrd="0" parTransId="{B81D6EA2-562E-4E56-B8F0-85BCEFF9353E}" sibTransId="{1D97CEA3-BFF0-4038-B9C0-F88F940167F1}"/>
    <dgm:cxn modelId="{41A1FD26-3480-4CA6-9F0C-801370F7D16A}" type="presOf" srcId="{46A18FED-F805-48D5-8A57-E3543DE41B01}" destId="{5A01FBC0-14BF-48FB-8F1A-80B047DA6757}" srcOrd="0" destOrd="0" presId="urn:microsoft.com/office/officeart/2005/8/layout/default"/>
    <dgm:cxn modelId="{202ED112-9076-4670-B542-2495FD635E8C}" srcId="{D710FC5B-79AB-4F28-8560-E786984E7651}" destId="{AF4E810A-661B-497D-B9F8-B7BAA79934B7}" srcOrd="0" destOrd="0" parTransId="{3DE4E714-6743-4BF9-9E13-AD9C24344429}" sibTransId="{E46FED04-B639-4032-BE06-89683166143D}"/>
    <dgm:cxn modelId="{7D552D6A-1DA9-4023-B875-24F61B738736}" srcId="{D710FC5B-79AB-4F28-8560-E786984E7651}" destId="{AB10494E-DA88-44B6-B5C7-017C83E465E0}" srcOrd="1" destOrd="0" parTransId="{B20D9CC3-E218-4DB1-AD3C-01F1FB4EBA67}" sibTransId="{6F0BC9C6-6D29-4402-AE9E-105B0CFFD5E9}"/>
    <dgm:cxn modelId="{D199B2E9-EC2A-468C-9895-852E84E56193}" type="presOf" srcId="{AF4E810A-661B-497D-B9F8-B7BAA79934B7}" destId="{4CD36D0E-50EB-426C-9404-924F14E61D38}" srcOrd="0" destOrd="0" presId="urn:microsoft.com/office/officeart/2005/8/layout/default"/>
    <dgm:cxn modelId="{827AEF50-5ACC-427A-AB71-7E6E49041564}" type="presOf" srcId="{D710FC5B-79AB-4F28-8560-E786984E7651}" destId="{AD9ADDB2-B1CB-4ED9-805F-8E2C5C19AA74}" srcOrd="0" destOrd="0" presId="urn:microsoft.com/office/officeart/2005/8/layout/default"/>
    <dgm:cxn modelId="{AE5D3D33-AACD-4E8E-90F1-C397E22D73A5}" srcId="{D710FC5B-79AB-4F28-8560-E786984E7651}" destId="{7B596ED6-F286-4384-B87E-7BD4C781AE2B}" srcOrd="3" destOrd="0" parTransId="{D585324D-FF1F-466A-9501-3DCE884C9A25}" sibTransId="{8E821CA0-FD60-4567-8E26-D93750A5B2C6}"/>
    <dgm:cxn modelId="{DC297F64-458C-4B56-8F29-26AA5824FC1B}" type="presOf" srcId="{AB10494E-DA88-44B6-B5C7-017C83E465E0}" destId="{60130636-02BA-4B64-BD65-4BF9E4203CB0}" srcOrd="0" destOrd="0" presId="urn:microsoft.com/office/officeart/2005/8/layout/default"/>
    <dgm:cxn modelId="{6680142C-25D0-40D2-9D00-F16E28DCE6E9}" type="presOf" srcId="{7B596ED6-F286-4384-B87E-7BD4C781AE2B}" destId="{11769E28-8A60-45A2-94C3-8A99669F48CD}" srcOrd="0" destOrd="0" presId="urn:microsoft.com/office/officeart/2005/8/layout/default"/>
    <dgm:cxn modelId="{1883B5A6-40DE-4BCF-A760-47AC30936674}" type="presParOf" srcId="{AD9ADDB2-B1CB-4ED9-805F-8E2C5C19AA74}" destId="{4CD36D0E-50EB-426C-9404-924F14E61D38}" srcOrd="0" destOrd="0" presId="urn:microsoft.com/office/officeart/2005/8/layout/default"/>
    <dgm:cxn modelId="{D5CD8AE7-8993-42DC-A76C-EDE3BB71618C}" type="presParOf" srcId="{AD9ADDB2-B1CB-4ED9-805F-8E2C5C19AA74}" destId="{06303E5D-28C9-4F53-B543-6A352DFA4913}" srcOrd="1" destOrd="0" presId="urn:microsoft.com/office/officeart/2005/8/layout/default"/>
    <dgm:cxn modelId="{76B789AE-206C-4D5E-8CD7-85ADF7F2808D}" type="presParOf" srcId="{AD9ADDB2-B1CB-4ED9-805F-8E2C5C19AA74}" destId="{60130636-02BA-4B64-BD65-4BF9E4203CB0}" srcOrd="2" destOrd="0" presId="urn:microsoft.com/office/officeart/2005/8/layout/default"/>
    <dgm:cxn modelId="{50984836-11ED-4A2E-8A42-8DB646C9E1F9}" type="presParOf" srcId="{AD9ADDB2-B1CB-4ED9-805F-8E2C5C19AA74}" destId="{A9E9F6F2-2D48-48D5-AA91-D720A07D7B03}" srcOrd="3" destOrd="0" presId="urn:microsoft.com/office/officeart/2005/8/layout/default"/>
    <dgm:cxn modelId="{034E872B-CEC4-4E0E-B527-09F7601D3F03}" type="presParOf" srcId="{AD9ADDB2-B1CB-4ED9-805F-8E2C5C19AA74}" destId="{5A01FBC0-14BF-48FB-8F1A-80B047DA6757}" srcOrd="4" destOrd="0" presId="urn:microsoft.com/office/officeart/2005/8/layout/default"/>
    <dgm:cxn modelId="{3E2DD9A4-A8DF-47A2-A468-5B87AF92856F}" type="presParOf" srcId="{AD9ADDB2-B1CB-4ED9-805F-8E2C5C19AA74}" destId="{40023983-D096-4048-830A-78C6CB0950C8}" srcOrd="5" destOrd="0" presId="urn:microsoft.com/office/officeart/2005/8/layout/default"/>
    <dgm:cxn modelId="{C609FB74-9650-4224-811A-7860C984E2A5}" type="presParOf" srcId="{AD9ADDB2-B1CB-4ED9-805F-8E2C5C19AA74}" destId="{11769E28-8A60-45A2-94C3-8A99669F48C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10FC5B-79AB-4F28-8560-E786984E76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F4E810A-661B-497D-B9F8-B7BAA79934B7}">
      <dgm:prSet phldrT="[Text]"/>
      <dgm:spPr>
        <a:solidFill>
          <a:schemeClr val="accent2"/>
        </a:solidFill>
      </dgm:spPr>
      <dgm:t>
        <a:bodyPr/>
        <a:lstStyle/>
        <a:p>
          <a:r>
            <a:rPr lang="en-US" dirty="0" smtClean="0"/>
            <a:t>The end of the run</a:t>
          </a:r>
          <a:endParaRPr lang="en-US" dirty="0"/>
        </a:p>
      </dgm:t>
    </dgm:pt>
    <dgm:pt modelId="{3DE4E714-6743-4BF9-9E13-AD9C24344429}" type="parTrans" cxnId="{202ED112-9076-4670-B542-2495FD635E8C}">
      <dgm:prSet/>
      <dgm:spPr/>
      <dgm:t>
        <a:bodyPr/>
        <a:lstStyle/>
        <a:p>
          <a:endParaRPr lang="en-US"/>
        </a:p>
      </dgm:t>
    </dgm:pt>
    <dgm:pt modelId="{E46FED04-B639-4032-BE06-89683166143D}" type="sibTrans" cxnId="{202ED112-9076-4670-B542-2495FD635E8C}">
      <dgm:prSet/>
      <dgm:spPr/>
      <dgm:t>
        <a:bodyPr/>
        <a:lstStyle/>
        <a:p>
          <a:endParaRPr lang="en-US"/>
        </a:p>
      </dgm:t>
    </dgm:pt>
    <dgm:pt modelId="{AB10494E-DA88-44B6-B5C7-017C83E465E0}">
      <dgm:prSet phldrT="[Text]"/>
      <dgm:spPr>
        <a:solidFill>
          <a:srgbClr val="00B050"/>
        </a:solidFill>
      </dgm:spPr>
      <dgm:t>
        <a:bodyPr/>
        <a:lstStyle/>
        <a:p>
          <a:r>
            <a:rPr lang="en-US" dirty="0" smtClean="0"/>
            <a:t>The previous spot</a:t>
          </a:r>
          <a:endParaRPr lang="en-US" dirty="0"/>
        </a:p>
      </dgm:t>
    </dgm:pt>
    <dgm:pt modelId="{B20D9CC3-E218-4DB1-AD3C-01F1FB4EBA67}" type="parTrans" cxnId="{7D552D6A-1DA9-4023-B875-24F61B738736}">
      <dgm:prSet/>
      <dgm:spPr/>
      <dgm:t>
        <a:bodyPr/>
        <a:lstStyle/>
        <a:p>
          <a:endParaRPr lang="en-US"/>
        </a:p>
      </dgm:t>
    </dgm:pt>
    <dgm:pt modelId="{6F0BC9C6-6D29-4402-AE9E-105B0CFFD5E9}" type="sibTrans" cxnId="{7D552D6A-1DA9-4023-B875-24F61B738736}">
      <dgm:prSet/>
      <dgm:spPr/>
      <dgm:t>
        <a:bodyPr/>
        <a:lstStyle/>
        <a:p>
          <a:endParaRPr lang="en-US"/>
        </a:p>
      </dgm:t>
    </dgm:pt>
    <dgm:pt modelId="{46A18FED-F805-48D5-8A57-E3543DE41B01}">
      <dgm:prSet phldrT="[Text]"/>
      <dgm:spPr/>
      <dgm:t>
        <a:bodyPr/>
        <a:lstStyle/>
        <a:p>
          <a:r>
            <a:rPr lang="en-US" dirty="0" smtClean="0"/>
            <a:t>The post-scrimmage kick spot</a:t>
          </a:r>
          <a:endParaRPr lang="en-US" dirty="0"/>
        </a:p>
      </dgm:t>
    </dgm:pt>
    <dgm:pt modelId="{B81D6EA2-562E-4E56-B8F0-85BCEFF9353E}" type="parTrans" cxnId="{706549F4-84F2-443E-A84D-61C9D295005D}">
      <dgm:prSet/>
      <dgm:spPr/>
      <dgm:t>
        <a:bodyPr/>
        <a:lstStyle/>
        <a:p>
          <a:endParaRPr lang="en-US"/>
        </a:p>
      </dgm:t>
    </dgm:pt>
    <dgm:pt modelId="{1D97CEA3-BFF0-4038-B9C0-F88F940167F1}" type="sibTrans" cxnId="{706549F4-84F2-443E-A84D-61C9D295005D}">
      <dgm:prSet/>
      <dgm:spPr/>
      <dgm:t>
        <a:bodyPr/>
        <a:lstStyle/>
        <a:p>
          <a:endParaRPr lang="en-US"/>
        </a:p>
      </dgm:t>
    </dgm:pt>
    <dgm:pt modelId="{7B596ED6-F286-4384-B87E-7BD4C781AE2B}">
      <dgm:prSet phldrT="[Text]"/>
      <dgm:spPr>
        <a:solidFill>
          <a:srgbClr val="FF0000"/>
        </a:solidFill>
      </dgm:spPr>
      <dgm:t>
        <a:bodyPr/>
        <a:lstStyle/>
        <a:p>
          <a:r>
            <a:rPr lang="en-US" dirty="0" smtClean="0"/>
            <a:t>The succeeding spot</a:t>
          </a:r>
          <a:endParaRPr lang="en-US" dirty="0"/>
        </a:p>
      </dgm:t>
    </dgm:pt>
    <dgm:pt modelId="{D585324D-FF1F-466A-9501-3DCE884C9A25}" type="parTrans" cxnId="{AE5D3D33-AACD-4E8E-90F1-C397E22D73A5}">
      <dgm:prSet/>
      <dgm:spPr/>
      <dgm:t>
        <a:bodyPr/>
        <a:lstStyle/>
        <a:p>
          <a:endParaRPr lang="en-US"/>
        </a:p>
      </dgm:t>
    </dgm:pt>
    <dgm:pt modelId="{8E821CA0-FD60-4567-8E26-D93750A5B2C6}" type="sibTrans" cxnId="{AE5D3D33-AACD-4E8E-90F1-C397E22D73A5}">
      <dgm:prSet/>
      <dgm:spPr/>
      <dgm:t>
        <a:bodyPr/>
        <a:lstStyle/>
        <a:p>
          <a:endParaRPr lang="en-US"/>
        </a:p>
      </dgm:t>
    </dgm:pt>
    <dgm:pt modelId="{AD9ADDB2-B1CB-4ED9-805F-8E2C5C19AA74}" type="pres">
      <dgm:prSet presAssocID="{D710FC5B-79AB-4F28-8560-E786984E7651}" presName="diagram" presStyleCnt="0">
        <dgm:presLayoutVars>
          <dgm:dir/>
          <dgm:resizeHandles val="exact"/>
        </dgm:presLayoutVars>
      </dgm:prSet>
      <dgm:spPr/>
      <dgm:t>
        <a:bodyPr/>
        <a:lstStyle/>
        <a:p>
          <a:endParaRPr lang="en-US"/>
        </a:p>
      </dgm:t>
    </dgm:pt>
    <dgm:pt modelId="{4CD36D0E-50EB-426C-9404-924F14E61D38}" type="pres">
      <dgm:prSet presAssocID="{AF4E810A-661B-497D-B9F8-B7BAA79934B7}" presName="node" presStyleLbl="node1" presStyleIdx="0" presStyleCnt="4">
        <dgm:presLayoutVars>
          <dgm:bulletEnabled val="1"/>
        </dgm:presLayoutVars>
      </dgm:prSet>
      <dgm:spPr/>
      <dgm:t>
        <a:bodyPr/>
        <a:lstStyle/>
        <a:p>
          <a:endParaRPr lang="en-US"/>
        </a:p>
      </dgm:t>
    </dgm:pt>
    <dgm:pt modelId="{06303E5D-28C9-4F53-B543-6A352DFA4913}" type="pres">
      <dgm:prSet presAssocID="{E46FED04-B639-4032-BE06-89683166143D}" presName="sibTrans" presStyleCnt="0"/>
      <dgm:spPr/>
    </dgm:pt>
    <dgm:pt modelId="{60130636-02BA-4B64-BD65-4BF9E4203CB0}" type="pres">
      <dgm:prSet presAssocID="{AB10494E-DA88-44B6-B5C7-017C83E465E0}" presName="node" presStyleLbl="node1" presStyleIdx="1" presStyleCnt="4">
        <dgm:presLayoutVars>
          <dgm:bulletEnabled val="1"/>
        </dgm:presLayoutVars>
      </dgm:prSet>
      <dgm:spPr/>
      <dgm:t>
        <a:bodyPr/>
        <a:lstStyle/>
        <a:p>
          <a:endParaRPr lang="en-US"/>
        </a:p>
      </dgm:t>
    </dgm:pt>
    <dgm:pt modelId="{A9E9F6F2-2D48-48D5-AA91-D720A07D7B03}" type="pres">
      <dgm:prSet presAssocID="{6F0BC9C6-6D29-4402-AE9E-105B0CFFD5E9}" presName="sibTrans" presStyleCnt="0"/>
      <dgm:spPr/>
    </dgm:pt>
    <dgm:pt modelId="{5A01FBC0-14BF-48FB-8F1A-80B047DA6757}" type="pres">
      <dgm:prSet presAssocID="{46A18FED-F805-48D5-8A57-E3543DE41B01}" presName="node" presStyleLbl="node1" presStyleIdx="2" presStyleCnt="4">
        <dgm:presLayoutVars>
          <dgm:bulletEnabled val="1"/>
        </dgm:presLayoutVars>
      </dgm:prSet>
      <dgm:spPr/>
      <dgm:t>
        <a:bodyPr/>
        <a:lstStyle/>
        <a:p>
          <a:endParaRPr lang="en-US"/>
        </a:p>
      </dgm:t>
    </dgm:pt>
    <dgm:pt modelId="{40023983-D096-4048-830A-78C6CB0950C8}" type="pres">
      <dgm:prSet presAssocID="{1D97CEA3-BFF0-4038-B9C0-F88F940167F1}" presName="sibTrans" presStyleCnt="0"/>
      <dgm:spPr/>
    </dgm:pt>
    <dgm:pt modelId="{11769E28-8A60-45A2-94C3-8A99669F48CD}" type="pres">
      <dgm:prSet presAssocID="{7B596ED6-F286-4384-B87E-7BD4C781AE2B}" presName="node" presStyleLbl="node1" presStyleIdx="3" presStyleCnt="4">
        <dgm:presLayoutVars>
          <dgm:bulletEnabled val="1"/>
        </dgm:presLayoutVars>
      </dgm:prSet>
      <dgm:spPr/>
      <dgm:t>
        <a:bodyPr/>
        <a:lstStyle/>
        <a:p>
          <a:endParaRPr lang="en-US"/>
        </a:p>
      </dgm:t>
    </dgm:pt>
  </dgm:ptLst>
  <dgm:cxnLst>
    <dgm:cxn modelId="{559CBC9D-36C3-4128-A1AB-6EA89F1F54E1}" type="presOf" srcId="{AF4E810A-661B-497D-B9F8-B7BAA79934B7}" destId="{4CD36D0E-50EB-426C-9404-924F14E61D38}" srcOrd="0" destOrd="0" presId="urn:microsoft.com/office/officeart/2005/8/layout/default"/>
    <dgm:cxn modelId="{706549F4-84F2-443E-A84D-61C9D295005D}" srcId="{D710FC5B-79AB-4F28-8560-E786984E7651}" destId="{46A18FED-F805-48D5-8A57-E3543DE41B01}" srcOrd="2" destOrd="0" parTransId="{B81D6EA2-562E-4E56-B8F0-85BCEFF9353E}" sibTransId="{1D97CEA3-BFF0-4038-B9C0-F88F940167F1}"/>
    <dgm:cxn modelId="{202ED112-9076-4670-B542-2495FD635E8C}" srcId="{D710FC5B-79AB-4F28-8560-E786984E7651}" destId="{AF4E810A-661B-497D-B9F8-B7BAA79934B7}" srcOrd="0" destOrd="0" parTransId="{3DE4E714-6743-4BF9-9E13-AD9C24344429}" sibTransId="{E46FED04-B639-4032-BE06-89683166143D}"/>
    <dgm:cxn modelId="{7D552D6A-1DA9-4023-B875-24F61B738736}" srcId="{D710FC5B-79AB-4F28-8560-E786984E7651}" destId="{AB10494E-DA88-44B6-B5C7-017C83E465E0}" srcOrd="1" destOrd="0" parTransId="{B20D9CC3-E218-4DB1-AD3C-01F1FB4EBA67}" sibTransId="{6F0BC9C6-6D29-4402-AE9E-105B0CFFD5E9}"/>
    <dgm:cxn modelId="{AE5D3D33-AACD-4E8E-90F1-C397E22D73A5}" srcId="{D710FC5B-79AB-4F28-8560-E786984E7651}" destId="{7B596ED6-F286-4384-B87E-7BD4C781AE2B}" srcOrd="3" destOrd="0" parTransId="{D585324D-FF1F-466A-9501-3DCE884C9A25}" sibTransId="{8E821CA0-FD60-4567-8E26-D93750A5B2C6}"/>
    <dgm:cxn modelId="{96A2120D-A388-4E13-8AA8-59C31B13FEEF}" type="presOf" srcId="{D710FC5B-79AB-4F28-8560-E786984E7651}" destId="{AD9ADDB2-B1CB-4ED9-805F-8E2C5C19AA74}" srcOrd="0" destOrd="0" presId="urn:microsoft.com/office/officeart/2005/8/layout/default"/>
    <dgm:cxn modelId="{D819A0F8-168C-4F84-9B9E-0236E93CC3E3}" type="presOf" srcId="{AB10494E-DA88-44B6-B5C7-017C83E465E0}" destId="{60130636-02BA-4B64-BD65-4BF9E4203CB0}" srcOrd="0" destOrd="0" presId="urn:microsoft.com/office/officeart/2005/8/layout/default"/>
    <dgm:cxn modelId="{87428153-D33B-4333-A3F9-1E5772C49553}" type="presOf" srcId="{7B596ED6-F286-4384-B87E-7BD4C781AE2B}" destId="{11769E28-8A60-45A2-94C3-8A99669F48CD}" srcOrd="0" destOrd="0" presId="urn:microsoft.com/office/officeart/2005/8/layout/default"/>
    <dgm:cxn modelId="{E90A34DB-EEB4-49DC-90DD-5EC776BD9047}" type="presOf" srcId="{46A18FED-F805-48D5-8A57-E3543DE41B01}" destId="{5A01FBC0-14BF-48FB-8F1A-80B047DA6757}" srcOrd="0" destOrd="0" presId="urn:microsoft.com/office/officeart/2005/8/layout/default"/>
    <dgm:cxn modelId="{2815E5E0-7E82-4987-90A0-4F37569DD3D2}" type="presParOf" srcId="{AD9ADDB2-B1CB-4ED9-805F-8E2C5C19AA74}" destId="{4CD36D0E-50EB-426C-9404-924F14E61D38}" srcOrd="0" destOrd="0" presId="urn:microsoft.com/office/officeart/2005/8/layout/default"/>
    <dgm:cxn modelId="{28D90F9F-F97A-4052-BE62-2FB262B8AE12}" type="presParOf" srcId="{AD9ADDB2-B1CB-4ED9-805F-8E2C5C19AA74}" destId="{06303E5D-28C9-4F53-B543-6A352DFA4913}" srcOrd="1" destOrd="0" presId="urn:microsoft.com/office/officeart/2005/8/layout/default"/>
    <dgm:cxn modelId="{4CBF89CF-0406-400C-806A-56523C1F4195}" type="presParOf" srcId="{AD9ADDB2-B1CB-4ED9-805F-8E2C5C19AA74}" destId="{60130636-02BA-4B64-BD65-4BF9E4203CB0}" srcOrd="2" destOrd="0" presId="urn:microsoft.com/office/officeart/2005/8/layout/default"/>
    <dgm:cxn modelId="{ADAF54C0-292D-456A-A9FF-5573064FCF7B}" type="presParOf" srcId="{AD9ADDB2-B1CB-4ED9-805F-8E2C5C19AA74}" destId="{A9E9F6F2-2D48-48D5-AA91-D720A07D7B03}" srcOrd="3" destOrd="0" presId="urn:microsoft.com/office/officeart/2005/8/layout/default"/>
    <dgm:cxn modelId="{F95256CF-FF41-4364-8CEF-0395E67E67E8}" type="presParOf" srcId="{AD9ADDB2-B1CB-4ED9-805F-8E2C5C19AA74}" destId="{5A01FBC0-14BF-48FB-8F1A-80B047DA6757}" srcOrd="4" destOrd="0" presId="urn:microsoft.com/office/officeart/2005/8/layout/default"/>
    <dgm:cxn modelId="{0BAAA64E-430E-4626-A8C0-8E90F3D7A1E4}" type="presParOf" srcId="{AD9ADDB2-B1CB-4ED9-805F-8E2C5C19AA74}" destId="{40023983-D096-4048-830A-78C6CB0950C8}" srcOrd="5" destOrd="0" presId="urn:microsoft.com/office/officeart/2005/8/layout/default"/>
    <dgm:cxn modelId="{D7C0E20F-64B5-45F0-A49B-585CCC1D4A08}" type="presParOf" srcId="{AD9ADDB2-B1CB-4ED9-805F-8E2C5C19AA74}" destId="{11769E28-8A60-45A2-94C3-8A99669F48C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C9DFB4-CB9D-40A2-93EE-4E77A2FCBF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53FCEB6-F379-461B-BE28-89A185DF0AB7}">
      <dgm:prSet phldrT="[Text]" custT="1"/>
      <dgm:spPr>
        <a:solidFill>
          <a:srgbClr val="7030A0"/>
        </a:solidFill>
        <a:ln>
          <a:prstDash val="sysDot"/>
        </a:ln>
      </dgm:spPr>
      <dgm:t>
        <a:bodyPr/>
        <a:lstStyle/>
        <a:p>
          <a:r>
            <a:rPr lang="en-US" sz="2800" i="1" dirty="0" smtClean="0"/>
            <a:t>The spot of the foul</a:t>
          </a:r>
          <a:endParaRPr lang="en-US" sz="2800" dirty="0"/>
        </a:p>
      </dgm:t>
    </dgm:pt>
    <dgm:pt modelId="{DF1EFBCD-237C-4807-9F52-17134E87D202}" type="parTrans" cxnId="{3F9D6AAA-9F25-47D9-93A9-6E38A1D48845}">
      <dgm:prSet/>
      <dgm:spPr/>
      <dgm:t>
        <a:bodyPr/>
        <a:lstStyle/>
        <a:p>
          <a:endParaRPr lang="en-US"/>
        </a:p>
      </dgm:t>
    </dgm:pt>
    <dgm:pt modelId="{DE2E42C7-A74B-47FA-82BC-042FB5EEC3F8}" type="sibTrans" cxnId="{3F9D6AAA-9F25-47D9-93A9-6E38A1D48845}">
      <dgm:prSet/>
      <dgm:spPr/>
      <dgm:t>
        <a:bodyPr/>
        <a:lstStyle/>
        <a:p>
          <a:endParaRPr lang="en-US"/>
        </a:p>
      </dgm:t>
    </dgm:pt>
    <dgm:pt modelId="{CC740ED9-5DE3-461E-9285-4A5C54A5FE50}" type="pres">
      <dgm:prSet presAssocID="{9EC9DFB4-CB9D-40A2-93EE-4E77A2FCBF39}" presName="diagram" presStyleCnt="0">
        <dgm:presLayoutVars>
          <dgm:dir/>
          <dgm:resizeHandles val="exact"/>
        </dgm:presLayoutVars>
      </dgm:prSet>
      <dgm:spPr/>
      <dgm:t>
        <a:bodyPr/>
        <a:lstStyle/>
        <a:p>
          <a:endParaRPr lang="en-US"/>
        </a:p>
      </dgm:t>
    </dgm:pt>
    <dgm:pt modelId="{4E980105-6BCE-497A-A99F-77E8F3E5A477}" type="pres">
      <dgm:prSet presAssocID="{753FCEB6-F379-461B-BE28-89A185DF0AB7}" presName="node" presStyleLbl="node1" presStyleIdx="0" presStyleCnt="1" custScaleX="31105" custScaleY="35645">
        <dgm:presLayoutVars>
          <dgm:bulletEnabled val="1"/>
        </dgm:presLayoutVars>
      </dgm:prSet>
      <dgm:spPr>
        <a:prstGeom prst="irregularSeal1">
          <a:avLst/>
        </a:prstGeom>
      </dgm:spPr>
      <dgm:t>
        <a:bodyPr/>
        <a:lstStyle/>
        <a:p>
          <a:endParaRPr lang="en-US"/>
        </a:p>
      </dgm:t>
    </dgm:pt>
  </dgm:ptLst>
  <dgm:cxnLst>
    <dgm:cxn modelId="{29A1E429-001A-4B96-A5E8-6685456D50B1}" type="presOf" srcId="{9EC9DFB4-CB9D-40A2-93EE-4E77A2FCBF39}" destId="{CC740ED9-5DE3-461E-9285-4A5C54A5FE50}" srcOrd="0" destOrd="0" presId="urn:microsoft.com/office/officeart/2005/8/layout/default"/>
    <dgm:cxn modelId="{A761F84F-396E-4559-BC18-61E872DADAE7}" type="presOf" srcId="{753FCEB6-F379-461B-BE28-89A185DF0AB7}" destId="{4E980105-6BCE-497A-A99F-77E8F3E5A477}" srcOrd="0" destOrd="0" presId="urn:microsoft.com/office/officeart/2005/8/layout/default"/>
    <dgm:cxn modelId="{3F9D6AAA-9F25-47D9-93A9-6E38A1D48845}" srcId="{9EC9DFB4-CB9D-40A2-93EE-4E77A2FCBF39}" destId="{753FCEB6-F379-461B-BE28-89A185DF0AB7}" srcOrd="0" destOrd="0" parTransId="{DF1EFBCD-237C-4807-9F52-17134E87D202}" sibTransId="{DE2E42C7-A74B-47FA-82BC-042FB5EEC3F8}"/>
    <dgm:cxn modelId="{5EC86386-ACE8-4283-83E0-9042041BED8A}" type="presParOf" srcId="{CC740ED9-5DE3-461E-9285-4A5C54A5FE50}" destId="{4E980105-6BCE-497A-A99F-77E8F3E5A477}"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935A0B-CC3B-4074-883D-D89522035DB1}"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C3F18D0D-8C01-4668-9432-30DE574A6B0B}">
      <dgm:prSet phldrT="[Text]" custT="1"/>
      <dgm:spPr/>
      <dgm:t>
        <a:bodyPr/>
        <a:lstStyle/>
        <a:p>
          <a:r>
            <a:rPr lang="en-US" sz="3000" dirty="0" smtClean="0"/>
            <a:t>Roughing the passer*</a:t>
          </a:r>
        </a:p>
        <a:p>
          <a:r>
            <a:rPr lang="en-US" sz="3000" dirty="0" smtClean="0"/>
            <a:t>Roughing the kicker</a:t>
          </a:r>
        </a:p>
        <a:p>
          <a:r>
            <a:rPr lang="en-US" sz="3000" dirty="0" smtClean="0"/>
            <a:t>Roughing the snapper</a:t>
          </a:r>
        </a:p>
        <a:p>
          <a:r>
            <a:rPr lang="en-US" sz="3000" dirty="0" smtClean="0"/>
            <a:t>Roughing the holder</a:t>
          </a:r>
          <a:endParaRPr lang="en-US" sz="2200" i="1" dirty="0" smtClean="0"/>
        </a:p>
        <a:p>
          <a:r>
            <a:rPr lang="en-US" sz="1600" i="1" dirty="0" smtClean="0"/>
            <a:t>*tack on to dead ball spot if no change of possession</a:t>
          </a:r>
          <a:endParaRPr lang="en-US" sz="1600" i="1" dirty="0"/>
        </a:p>
      </dgm:t>
    </dgm:pt>
    <dgm:pt modelId="{2A4D391A-BC5B-44C5-AC10-527E1B7E7650}" type="parTrans" cxnId="{66DE7099-77F6-4E08-AC7E-9FB4A822D8CF}">
      <dgm:prSet/>
      <dgm:spPr/>
      <dgm:t>
        <a:bodyPr/>
        <a:lstStyle/>
        <a:p>
          <a:endParaRPr lang="en-US"/>
        </a:p>
      </dgm:t>
    </dgm:pt>
    <dgm:pt modelId="{4E5DAC1C-16FB-4DA6-9EAB-39D4D297FDB9}" type="sibTrans" cxnId="{66DE7099-77F6-4E08-AC7E-9FB4A822D8CF}">
      <dgm:prSet/>
      <dgm:spPr/>
      <dgm:t>
        <a:bodyPr/>
        <a:lstStyle/>
        <a:p>
          <a:endParaRPr lang="en-US"/>
        </a:p>
      </dgm:t>
    </dgm:pt>
    <dgm:pt modelId="{4E0758EB-1D26-49AC-A540-51B31CF0AE10}">
      <dgm:prSet phldrT="[Text]"/>
      <dgm:spPr/>
      <dgm:t>
        <a:bodyPr/>
        <a:lstStyle/>
        <a:p>
          <a:r>
            <a:rPr lang="en-US" dirty="0" smtClean="0"/>
            <a:t>Intentional grounding</a:t>
          </a:r>
        </a:p>
        <a:p>
          <a:r>
            <a:rPr lang="en-US" dirty="0" smtClean="0"/>
            <a:t>Illegal forward pass</a:t>
          </a:r>
        </a:p>
        <a:p>
          <a:r>
            <a:rPr lang="en-US" dirty="0" smtClean="0"/>
            <a:t>Illegal forward handoff</a:t>
          </a:r>
        </a:p>
        <a:p>
          <a:r>
            <a:rPr lang="en-US" dirty="0" smtClean="0"/>
            <a:t>Illegal touching by ineligible</a:t>
          </a:r>
          <a:endParaRPr lang="en-US" dirty="0"/>
        </a:p>
      </dgm:t>
    </dgm:pt>
    <dgm:pt modelId="{03BDFEC8-7035-4265-9B7B-E474A0E1FAEB}" type="parTrans" cxnId="{31CEA8A0-149D-4983-B28B-B389F2B1C3CF}">
      <dgm:prSet/>
      <dgm:spPr/>
      <dgm:t>
        <a:bodyPr/>
        <a:lstStyle/>
        <a:p>
          <a:endParaRPr lang="en-US"/>
        </a:p>
      </dgm:t>
    </dgm:pt>
    <dgm:pt modelId="{1B98FBAA-7EF3-42C5-A70F-1575263276C9}" type="sibTrans" cxnId="{31CEA8A0-149D-4983-B28B-B389F2B1C3CF}">
      <dgm:prSet/>
      <dgm:spPr/>
      <dgm:t>
        <a:bodyPr/>
        <a:lstStyle/>
        <a:p>
          <a:endParaRPr lang="en-US"/>
        </a:p>
      </dgm:t>
    </dgm:pt>
    <dgm:pt modelId="{C49207CF-A57A-4378-99E6-501E56B939EA}" type="pres">
      <dgm:prSet presAssocID="{74935A0B-CC3B-4074-883D-D89522035DB1}" presName="Name0" presStyleCnt="0">
        <dgm:presLayoutVars>
          <dgm:dir/>
          <dgm:resizeHandles val="exact"/>
        </dgm:presLayoutVars>
      </dgm:prSet>
      <dgm:spPr/>
      <dgm:t>
        <a:bodyPr/>
        <a:lstStyle/>
        <a:p>
          <a:endParaRPr lang="en-US"/>
        </a:p>
      </dgm:t>
    </dgm:pt>
    <dgm:pt modelId="{CEE42D7A-781A-4E8B-9DF1-A9204DFE7B31}" type="pres">
      <dgm:prSet presAssocID="{74935A0B-CC3B-4074-883D-D89522035DB1}" presName="bkgdShp" presStyleLbl="alignAccFollowNode1" presStyleIdx="0" presStyleCnt="1"/>
      <dgm:spPr/>
    </dgm:pt>
    <dgm:pt modelId="{8B21A45B-F7FB-4EA2-9E97-FD5466CE7305}" type="pres">
      <dgm:prSet presAssocID="{74935A0B-CC3B-4074-883D-D89522035DB1}" presName="linComp" presStyleCnt="0"/>
      <dgm:spPr/>
    </dgm:pt>
    <dgm:pt modelId="{20D63987-386A-4555-885D-539C7A582A82}" type="pres">
      <dgm:prSet presAssocID="{C3F18D0D-8C01-4668-9432-30DE574A6B0B}" presName="compNode" presStyleCnt="0"/>
      <dgm:spPr/>
    </dgm:pt>
    <dgm:pt modelId="{300F5BA1-8BC8-4A51-8B0B-AC21FDE29A2B}" type="pres">
      <dgm:prSet presAssocID="{C3F18D0D-8C01-4668-9432-30DE574A6B0B}" presName="node" presStyleLbl="node1" presStyleIdx="0" presStyleCnt="2" custScaleY="97588">
        <dgm:presLayoutVars>
          <dgm:bulletEnabled val="1"/>
        </dgm:presLayoutVars>
      </dgm:prSet>
      <dgm:spPr/>
      <dgm:t>
        <a:bodyPr/>
        <a:lstStyle/>
        <a:p>
          <a:endParaRPr lang="en-US"/>
        </a:p>
      </dgm:t>
    </dgm:pt>
    <dgm:pt modelId="{61D2382E-0334-489B-BD74-EE94BB415F25}" type="pres">
      <dgm:prSet presAssocID="{C3F18D0D-8C01-4668-9432-30DE574A6B0B}" presName="invisiNode" presStyleLbl="node1" presStyleIdx="0" presStyleCnt="2"/>
      <dgm:spPr/>
    </dgm:pt>
    <dgm:pt modelId="{D52FC895-3B3E-485C-BDE7-A20E4DD40C4C}" type="pres">
      <dgm:prSet presAssocID="{C3F18D0D-8C01-4668-9432-30DE574A6B0B}" presName="imagNode" presStyleLbl="fgImgPlace1" presStyleIdx="0" presStyleCnt="2"/>
      <dgm:spPr/>
      <dgm:t>
        <a:bodyPr/>
        <a:lstStyle/>
        <a:p>
          <a:endParaRPr lang="en-US"/>
        </a:p>
      </dgm:t>
    </dgm:pt>
    <dgm:pt modelId="{A57EA953-CB82-4EB0-9A8D-42C93D08C127}" type="pres">
      <dgm:prSet presAssocID="{4E5DAC1C-16FB-4DA6-9EAB-39D4D297FDB9}" presName="sibTrans" presStyleLbl="sibTrans2D1" presStyleIdx="0" presStyleCnt="0"/>
      <dgm:spPr/>
      <dgm:t>
        <a:bodyPr/>
        <a:lstStyle/>
        <a:p>
          <a:endParaRPr lang="en-US"/>
        </a:p>
      </dgm:t>
    </dgm:pt>
    <dgm:pt modelId="{66D856BB-E84A-4CB9-A5D1-DD68604FCE52}" type="pres">
      <dgm:prSet presAssocID="{4E0758EB-1D26-49AC-A540-51B31CF0AE10}" presName="compNode" presStyleCnt="0"/>
      <dgm:spPr/>
    </dgm:pt>
    <dgm:pt modelId="{D1AB0CDC-F230-4E44-899F-AE1BB75135A5}" type="pres">
      <dgm:prSet presAssocID="{4E0758EB-1D26-49AC-A540-51B31CF0AE10}" presName="node" presStyleLbl="node1" presStyleIdx="1" presStyleCnt="2">
        <dgm:presLayoutVars>
          <dgm:bulletEnabled val="1"/>
        </dgm:presLayoutVars>
      </dgm:prSet>
      <dgm:spPr/>
      <dgm:t>
        <a:bodyPr/>
        <a:lstStyle/>
        <a:p>
          <a:endParaRPr lang="en-US"/>
        </a:p>
      </dgm:t>
    </dgm:pt>
    <dgm:pt modelId="{3AA71071-80BA-4175-AC21-F350B7E76C36}" type="pres">
      <dgm:prSet presAssocID="{4E0758EB-1D26-49AC-A540-51B31CF0AE10}" presName="invisiNode" presStyleLbl="node1" presStyleIdx="1" presStyleCnt="2"/>
      <dgm:spPr/>
    </dgm:pt>
    <dgm:pt modelId="{499C71E7-77B4-4E75-8A8A-AA724796ABC6}" type="pres">
      <dgm:prSet presAssocID="{4E0758EB-1D26-49AC-A540-51B31CF0AE10}" presName="imagNode" presStyleLbl="fgImgPlace1" presStyleIdx="1" presStyleCnt="2"/>
      <dgm:spPr/>
    </dgm:pt>
  </dgm:ptLst>
  <dgm:cxnLst>
    <dgm:cxn modelId="{9FE04600-36F1-4BA9-B7C3-B06E17B0CAC8}" type="presOf" srcId="{4E5DAC1C-16FB-4DA6-9EAB-39D4D297FDB9}" destId="{A57EA953-CB82-4EB0-9A8D-42C93D08C127}" srcOrd="0" destOrd="0" presId="urn:microsoft.com/office/officeart/2005/8/layout/pList2"/>
    <dgm:cxn modelId="{66DE7099-77F6-4E08-AC7E-9FB4A822D8CF}" srcId="{74935A0B-CC3B-4074-883D-D89522035DB1}" destId="{C3F18D0D-8C01-4668-9432-30DE574A6B0B}" srcOrd="0" destOrd="0" parTransId="{2A4D391A-BC5B-44C5-AC10-527E1B7E7650}" sibTransId="{4E5DAC1C-16FB-4DA6-9EAB-39D4D297FDB9}"/>
    <dgm:cxn modelId="{61CD13B9-F34E-4A89-987D-35BBA929361A}" type="presOf" srcId="{74935A0B-CC3B-4074-883D-D89522035DB1}" destId="{C49207CF-A57A-4378-99E6-501E56B939EA}" srcOrd="0" destOrd="0" presId="urn:microsoft.com/office/officeart/2005/8/layout/pList2"/>
    <dgm:cxn modelId="{6AD04C9C-62D5-4837-B15A-36700988E0E8}" type="presOf" srcId="{4E0758EB-1D26-49AC-A540-51B31CF0AE10}" destId="{D1AB0CDC-F230-4E44-899F-AE1BB75135A5}" srcOrd="0" destOrd="0" presId="urn:microsoft.com/office/officeart/2005/8/layout/pList2"/>
    <dgm:cxn modelId="{0C7D37D3-63C6-4781-8FC1-CB6B053269F0}" type="presOf" srcId="{C3F18D0D-8C01-4668-9432-30DE574A6B0B}" destId="{300F5BA1-8BC8-4A51-8B0B-AC21FDE29A2B}" srcOrd="0" destOrd="0" presId="urn:microsoft.com/office/officeart/2005/8/layout/pList2"/>
    <dgm:cxn modelId="{31CEA8A0-149D-4983-B28B-B389F2B1C3CF}" srcId="{74935A0B-CC3B-4074-883D-D89522035DB1}" destId="{4E0758EB-1D26-49AC-A540-51B31CF0AE10}" srcOrd="1" destOrd="0" parTransId="{03BDFEC8-7035-4265-9B7B-E474A0E1FAEB}" sibTransId="{1B98FBAA-7EF3-42C5-A70F-1575263276C9}"/>
    <dgm:cxn modelId="{9405C2F8-E83E-45BB-BC8B-BDB6FD1D18B2}" type="presParOf" srcId="{C49207CF-A57A-4378-99E6-501E56B939EA}" destId="{CEE42D7A-781A-4E8B-9DF1-A9204DFE7B31}" srcOrd="0" destOrd="0" presId="urn:microsoft.com/office/officeart/2005/8/layout/pList2"/>
    <dgm:cxn modelId="{AFCDBB46-9064-44AB-8610-4220A8B414B2}" type="presParOf" srcId="{C49207CF-A57A-4378-99E6-501E56B939EA}" destId="{8B21A45B-F7FB-4EA2-9E97-FD5466CE7305}" srcOrd="1" destOrd="0" presId="urn:microsoft.com/office/officeart/2005/8/layout/pList2"/>
    <dgm:cxn modelId="{396637CF-880B-4152-AA34-2BD9367A0A9B}" type="presParOf" srcId="{8B21A45B-F7FB-4EA2-9E97-FD5466CE7305}" destId="{20D63987-386A-4555-885D-539C7A582A82}" srcOrd="0" destOrd="0" presId="urn:microsoft.com/office/officeart/2005/8/layout/pList2"/>
    <dgm:cxn modelId="{FDC5AF6C-D471-41FB-9124-E93C6CCB11D6}" type="presParOf" srcId="{20D63987-386A-4555-885D-539C7A582A82}" destId="{300F5BA1-8BC8-4A51-8B0B-AC21FDE29A2B}" srcOrd="0" destOrd="0" presId="urn:microsoft.com/office/officeart/2005/8/layout/pList2"/>
    <dgm:cxn modelId="{F5E054A5-C699-43C9-83DD-8D52C48BC7E4}" type="presParOf" srcId="{20D63987-386A-4555-885D-539C7A582A82}" destId="{61D2382E-0334-489B-BD74-EE94BB415F25}" srcOrd="1" destOrd="0" presId="urn:microsoft.com/office/officeart/2005/8/layout/pList2"/>
    <dgm:cxn modelId="{74610B3E-A0CB-49F3-B79E-61FFEF69DE9C}" type="presParOf" srcId="{20D63987-386A-4555-885D-539C7A582A82}" destId="{D52FC895-3B3E-485C-BDE7-A20E4DD40C4C}" srcOrd="2" destOrd="0" presId="urn:microsoft.com/office/officeart/2005/8/layout/pList2"/>
    <dgm:cxn modelId="{39985FB5-1FAF-4AE1-A550-8A4F887CB1F3}" type="presParOf" srcId="{8B21A45B-F7FB-4EA2-9E97-FD5466CE7305}" destId="{A57EA953-CB82-4EB0-9A8D-42C93D08C127}" srcOrd="1" destOrd="0" presId="urn:microsoft.com/office/officeart/2005/8/layout/pList2"/>
    <dgm:cxn modelId="{5FEB02C7-97CF-4C5F-AEE0-F1162261C516}" type="presParOf" srcId="{8B21A45B-F7FB-4EA2-9E97-FD5466CE7305}" destId="{66D856BB-E84A-4CB9-A5D1-DD68604FCE52}" srcOrd="2" destOrd="0" presId="urn:microsoft.com/office/officeart/2005/8/layout/pList2"/>
    <dgm:cxn modelId="{A5DC4C6B-E4DA-480E-90BD-5A3DE01628A1}" type="presParOf" srcId="{66D856BB-E84A-4CB9-A5D1-DD68604FCE52}" destId="{D1AB0CDC-F230-4E44-899F-AE1BB75135A5}" srcOrd="0" destOrd="0" presId="urn:microsoft.com/office/officeart/2005/8/layout/pList2"/>
    <dgm:cxn modelId="{F2A0596E-99FC-4162-9BEC-0869C411CACE}" type="presParOf" srcId="{66D856BB-E84A-4CB9-A5D1-DD68604FCE52}" destId="{3AA71071-80BA-4175-AC21-F350B7E76C36}" srcOrd="1" destOrd="0" presId="urn:microsoft.com/office/officeart/2005/8/layout/pList2"/>
    <dgm:cxn modelId="{86A5D5A8-74AB-4277-8681-6C3090926C8C}" type="presParOf" srcId="{66D856BB-E84A-4CB9-A5D1-DD68604FCE52}" destId="{499C71E7-77B4-4E75-8A8A-AA724796ABC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36D0E-50EB-426C-9404-924F14E61D38}">
      <dsp:nvSpPr>
        <dsp:cNvPr id="0" name=""/>
        <dsp:cNvSpPr/>
      </dsp:nvSpPr>
      <dsp:spPr>
        <a:xfrm>
          <a:off x="1072502" y="2255"/>
          <a:ext cx="2584654" cy="155079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Type of play</a:t>
          </a:r>
          <a:endParaRPr lang="en-US" sz="3100" kern="1200" dirty="0"/>
        </a:p>
      </dsp:txBody>
      <dsp:txXfrm>
        <a:off x="1072502" y="2255"/>
        <a:ext cx="2584654" cy="1550792"/>
      </dsp:txXfrm>
    </dsp:sp>
    <dsp:sp modelId="{60130636-02BA-4B64-BD65-4BF9E4203CB0}">
      <dsp:nvSpPr>
        <dsp:cNvPr id="0" name=""/>
        <dsp:cNvSpPr/>
      </dsp:nvSpPr>
      <dsp:spPr>
        <a:xfrm>
          <a:off x="3915621" y="2255"/>
          <a:ext cx="2584654" cy="155079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Location of foul</a:t>
          </a:r>
          <a:endParaRPr lang="en-US" sz="3100" kern="1200" dirty="0"/>
        </a:p>
      </dsp:txBody>
      <dsp:txXfrm>
        <a:off x="3915621" y="2255"/>
        <a:ext cx="2584654" cy="1550792"/>
      </dsp:txXfrm>
    </dsp:sp>
    <dsp:sp modelId="{5A01FBC0-14BF-48FB-8F1A-80B047DA6757}">
      <dsp:nvSpPr>
        <dsp:cNvPr id="0" name=""/>
        <dsp:cNvSpPr/>
      </dsp:nvSpPr>
      <dsp:spPr>
        <a:xfrm>
          <a:off x="1072502" y="1811513"/>
          <a:ext cx="2584654" cy="15507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Where the related run ended</a:t>
          </a:r>
          <a:endParaRPr lang="en-US" sz="3100" kern="1200" dirty="0"/>
        </a:p>
      </dsp:txBody>
      <dsp:txXfrm>
        <a:off x="1072502" y="1811513"/>
        <a:ext cx="2584654" cy="1550792"/>
      </dsp:txXfrm>
    </dsp:sp>
    <dsp:sp modelId="{11769E28-8A60-45A2-94C3-8A99669F48CD}">
      <dsp:nvSpPr>
        <dsp:cNvPr id="0" name=""/>
        <dsp:cNvSpPr/>
      </dsp:nvSpPr>
      <dsp:spPr>
        <a:xfrm>
          <a:off x="3915621" y="1811513"/>
          <a:ext cx="2584654" cy="155079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Which team fouled</a:t>
          </a:r>
          <a:endParaRPr lang="en-US" sz="3100" kern="1200" dirty="0"/>
        </a:p>
      </dsp:txBody>
      <dsp:txXfrm>
        <a:off x="3915621" y="1811513"/>
        <a:ext cx="2584654" cy="1550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36D0E-50EB-426C-9404-924F14E61D38}">
      <dsp:nvSpPr>
        <dsp:cNvPr id="0" name=""/>
        <dsp:cNvSpPr/>
      </dsp:nvSpPr>
      <dsp:spPr>
        <a:xfrm>
          <a:off x="1748064" y="2975"/>
          <a:ext cx="3342605" cy="200556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The end of the run</a:t>
          </a:r>
          <a:endParaRPr lang="en-US" sz="4000" kern="1200" dirty="0"/>
        </a:p>
      </dsp:txBody>
      <dsp:txXfrm>
        <a:off x="1748064" y="2975"/>
        <a:ext cx="3342605" cy="2005563"/>
      </dsp:txXfrm>
    </dsp:sp>
    <dsp:sp modelId="{60130636-02BA-4B64-BD65-4BF9E4203CB0}">
      <dsp:nvSpPr>
        <dsp:cNvPr id="0" name=""/>
        <dsp:cNvSpPr/>
      </dsp:nvSpPr>
      <dsp:spPr>
        <a:xfrm>
          <a:off x="5424930" y="2975"/>
          <a:ext cx="3342605" cy="200556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The previous spot</a:t>
          </a:r>
          <a:endParaRPr lang="en-US" sz="4000" kern="1200" dirty="0"/>
        </a:p>
      </dsp:txBody>
      <dsp:txXfrm>
        <a:off x="5424930" y="2975"/>
        <a:ext cx="3342605" cy="2005563"/>
      </dsp:txXfrm>
    </dsp:sp>
    <dsp:sp modelId="{5A01FBC0-14BF-48FB-8F1A-80B047DA6757}">
      <dsp:nvSpPr>
        <dsp:cNvPr id="0" name=""/>
        <dsp:cNvSpPr/>
      </dsp:nvSpPr>
      <dsp:spPr>
        <a:xfrm>
          <a:off x="1748064"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The post-scrimmage kick spot</a:t>
          </a:r>
          <a:endParaRPr lang="en-US" sz="4000" kern="1200" dirty="0"/>
        </a:p>
      </dsp:txBody>
      <dsp:txXfrm>
        <a:off x="1748064" y="2342799"/>
        <a:ext cx="3342605" cy="2005563"/>
      </dsp:txXfrm>
    </dsp:sp>
    <dsp:sp modelId="{11769E28-8A60-45A2-94C3-8A99669F48CD}">
      <dsp:nvSpPr>
        <dsp:cNvPr id="0" name=""/>
        <dsp:cNvSpPr/>
      </dsp:nvSpPr>
      <dsp:spPr>
        <a:xfrm>
          <a:off x="5424930" y="2342799"/>
          <a:ext cx="3342605" cy="200556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The succeeding spot</a:t>
          </a:r>
          <a:endParaRPr lang="en-US" sz="4000" kern="1200" dirty="0"/>
        </a:p>
      </dsp:txBody>
      <dsp:txXfrm>
        <a:off x="5424930" y="2342799"/>
        <a:ext cx="3342605" cy="2005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0105-6BCE-497A-A99F-77E8F3E5A477}">
      <dsp:nvSpPr>
        <dsp:cNvPr id="0" name=""/>
        <dsp:cNvSpPr/>
      </dsp:nvSpPr>
      <dsp:spPr>
        <a:xfrm>
          <a:off x="3453079" y="1638916"/>
          <a:ext cx="3113603" cy="2140833"/>
        </a:xfrm>
        <a:prstGeom prst="irregularSeal1">
          <a:avLst/>
        </a:prstGeom>
        <a:solidFill>
          <a:srgbClr val="7030A0"/>
        </a:solidFill>
        <a:ln w="12700" cap="flat" cmpd="sng" algn="ctr">
          <a:solidFill>
            <a:scrgbClr r="0" g="0" b="0"/>
          </a:solidFill>
          <a:prstDash val="sys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i="1" kern="1200" dirty="0" smtClean="0"/>
            <a:t>The spot of the foul</a:t>
          </a:r>
          <a:endParaRPr lang="en-US" sz="2800" kern="1200" dirty="0"/>
        </a:p>
      </dsp:txBody>
      <dsp:txXfrm>
        <a:off x="4120053" y="2265308"/>
        <a:ext cx="1740591" cy="7549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42D7A-781A-4E8B-9DF1-A9204DFE7B31}">
      <dsp:nvSpPr>
        <dsp:cNvPr id="0" name=""/>
        <dsp:cNvSpPr/>
      </dsp:nvSpPr>
      <dsp:spPr>
        <a:xfrm>
          <a:off x="0" y="0"/>
          <a:ext cx="10669172" cy="283604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2FC895-3B3E-485C-BDE7-A20E4DD40C4C}">
      <dsp:nvSpPr>
        <dsp:cNvPr id="0" name=""/>
        <dsp:cNvSpPr/>
      </dsp:nvSpPr>
      <dsp:spPr>
        <a:xfrm>
          <a:off x="321299" y="399041"/>
          <a:ext cx="4774558" cy="2079767"/>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0F5BA1-8BC8-4A51-8B0B-AC21FDE29A2B}">
      <dsp:nvSpPr>
        <dsp:cNvPr id="0" name=""/>
        <dsp:cNvSpPr/>
      </dsp:nvSpPr>
      <dsp:spPr>
        <a:xfrm rot="10800000">
          <a:off x="321299" y="2898751"/>
          <a:ext cx="4774558" cy="338267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ctr" defTabSz="1333500">
            <a:lnSpc>
              <a:spcPct val="90000"/>
            </a:lnSpc>
            <a:spcBef>
              <a:spcPct val="0"/>
            </a:spcBef>
            <a:spcAft>
              <a:spcPct val="35000"/>
            </a:spcAft>
          </a:pPr>
          <a:r>
            <a:rPr lang="en-US" sz="3000" kern="1200" dirty="0" smtClean="0"/>
            <a:t>Roughing the passer*</a:t>
          </a:r>
        </a:p>
        <a:p>
          <a:pPr lvl="0" algn="ctr" defTabSz="1333500">
            <a:lnSpc>
              <a:spcPct val="90000"/>
            </a:lnSpc>
            <a:spcBef>
              <a:spcPct val="0"/>
            </a:spcBef>
            <a:spcAft>
              <a:spcPct val="35000"/>
            </a:spcAft>
          </a:pPr>
          <a:r>
            <a:rPr lang="en-US" sz="3000" kern="1200" dirty="0" smtClean="0"/>
            <a:t>Roughing the kicker</a:t>
          </a:r>
        </a:p>
        <a:p>
          <a:pPr lvl="0" algn="ctr" defTabSz="1333500">
            <a:lnSpc>
              <a:spcPct val="90000"/>
            </a:lnSpc>
            <a:spcBef>
              <a:spcPct val="0"/>
            </a:spcBef>
            <a:spcAft>
              <a:spcPct val="35000"/>
            </a:spcAft>
          </a:pPr>
          <a:r>
            <a:rPr lang="en-US" sz="3000" kern="1200" dirty="0" smtClean="0"/>
            <a:t>Roughing the snapper</a:t>
          </a:r>
        </a:p>
        <a:p>
          <a:pPr lvl="0" algn="ctr" defTabSz="1333500">
            <a:lnSpc>
              <a:spcPct val="90000"/>
            </a:lnSpc>
            <a:spcBef>
              <a:spcPct val="0"/>
            </a:spcBef>
            <a:spcAft>
              <a:spcPct val="35000"/>
            </a:spcAft>
          </a:pPr>
          <a:r>
            <a:rPr lang="en-US" sz="3000" kern="1200" dirty="0" smtClean="0"/>
            <a:t>Roughing the holder</a:t>
          </a:r>
          <a:endParaRPr lang="en-US" sz="2200" i="1" kern="1200" dirty="0" smtClean="0"/>
        </a:p>
        <a:p>
          <a:pPr lvl="0" algn="ctr" defTabSz="1333500">
            <a:lnSpc>
              <a:spcPct val="90000"/>
            </a:lnSpc>
            <a:spcBef>
              <a:spcPct val="0"/>
            </a:spcBef>
            <a:spcAft>
              <a:spcPct val="35000"/>
            </a:spcAft>
          </a:pPr>
          <a:r>
            <a:rPr lang="en-US" sz="1600" i="1" kern="1200" dirty="0" smtClean="0"/>
            <a:t>*tack on to dead ball spot if no change of possession</a:t>
          </a:r>
          <a:endParaRPr lang="en-US" sz="1600" i="1" kern="1200" dirty="0"/>
        </a:p>
      </dsp:txBody>
      <dsp:txXfrm rot="10800000">
        <a:off x="425328" y="2898751"/>
        <a:ext cx="4566500" cy="3278643"/>
      </dsp:txXfrm>
    </dsp:sp>
    <dsp:sp modelId="{499C71E7-77B4-4E75-8A8A-AA724796ABC6}">
      <dsp:nvSpPr>
        <dsp:cNvPr id="0" name=""/>
        <dsp:cNvSpPr/>
      </dsp:nvSpPr>
      <dsp:spPr>
        <a:xfrm>
          <a:off x="5573313" y="378139"/>
          <a:ext cx="4774558" cy="2079767"/>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AB0CDC-F230-4E44-899F-AE1BB75135A5}">
      <dsp:nvSpPr>
        <dsp:cNvPr id="0" name=""/>
        <dsp:cNvSpPr/>
      </dsp:nvSpPr>
      <dsp:spPr>
        <a:xfrm rot="10800000">
          <a:off x="5573313" y="2836046"/>
          <a:ext cx="4774558" cy="3466279"/>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t" anchorCtr="0">
          <a:noAutofit/>
        </a:bodyPr>
        <a:lstStyle/>
        <a:p>
          <a:pPr lvl="0" algn="ctr" defTabSz="1466850">
            <a:lnSpc>
              <a:spcPct val="90000"/>
            </a:lnSpc>
            <a:spcBef>
              <a:spcPct val="0"/>
            </a:spcBef>
            <a:spcAft>
              <a:spcPct val="35000"/>
            </a:spcAft>
          </a:pPr>
          <a:r>
            <a:rPr lang="en-US" sz="3300" kern="1200" dirty="0" smtClean="0"/>
            <a:t>Intentional grounding</a:t>
          </a:r>
        </a:p>
        <a:p>
          <a:pPr lvl="0" algn="ctr" defTabSz="1466850">
            <a:lnSpc>
              <a:spcPct val="90000"/>
            </a:lnSpc>
            <a:spcBef>
              <a:spcPct val="0"/>
            </a:spcBef>
            <a:spcAft>
              <a:spcPct val="35000"/>
            </a:spcAft>
          </a:pPr>
          <a:r>
            <a:rPr lang="en-US" sz="3300" kern="1200" dirty="0" smtClean="0"/>
            <a:t>Illegal forward pass</a:t>
          </a:r>
        </a:p>
        <a:p>
          <a:pPr lvl="0" algn="ctr" defTabSz="1466850">
            <a:lnSpc>
              <a:spcPct val="90000"/>
            </a:lnSpc>
            <a:spcBef>
              <a:spcPct val="0"/>
            </a:spcBef>
            <a:spcAft>
              <a:spcPct val="35000"/>
            </a:spcAft>
          </a:pPr>
          <a:r>
            <a:rPr lang="en-US" sz="3300" kern="1200" dirty="0" smtClean="0"/>
            <a:t>Illegal forward handoff</a:t>
          </a:r>
        </a:p>
        <a:p>
          <a:pPr lvl="0" algn="ctr" defTabSz="1466850">
            <a:lnSpc>
              <a:spcPct val="90000"/>
            </a:lnSpc>
            <a:spcBef>
              <a:spcPct val="0"/>
            </a:spcBef>
            <a:spcAft>
              <a:spcPct val="35000"/>
            </a:spcAft>
          </a:pPr>
          <a:r>
            <a:rPr lang="en-US" sz="3300" kern="1200" dirty="0" smtClean="0"/>
            <a:t>Illegal touching by ineligible</a:t>
          </a:r>
          <a:endParaRPr lang="en-US" sz="3300" kern="1200" dirty="0"/>
        </a:p>
      </dsp:txBody>
      <dsp:txXfrm rot="10800000">
        <a:off x="5679913" y="2836046"/>
        <a:ext cx="4561358" cy="33596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A33C60-1C4C-4AD9-870B-EE1A20B58E56}"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81BFD-0ACF-42DA-837C-D6E6088A80AE}" type="slidenum">
              <a:rPr lang="en-US" smtClean="0"/>
              <a:t>‹#›</a:t>
            </a:fld>
            <a:endParaRPr lang="en-US"/>
          </a:p>
        </p:txBody>
      </p:sp>
    </p:spTree>
    <p:extLst>
      <p:ext uri="{BB962C8B-B14F-4D97-AF65-F5344CB8AC3E}">
        <p14:creationId xmlns:p14="http://schemas.microsoft.com/office/powerpoint/2010/main" val="392508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33C60-1C4C-4AD9-870B-EE1A20B58E56}"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81BFD-0ACF-42DA-837C-D6E6088A80AE}" type="slidenum">
              <a:rPr lang="en-US" smtClean="0"/>
              <a:t>‹#›</a:t>
            </a:fld>
            <a:endParaRPr lang="en-US"/>
          </a:p>
        </p:txBody>
      </p:sp>
    </p:spTree>
    <p:extLst>
      <p:ext uri="{BB962C8B-B14F-4D97-AF65-F5344CB8AC3E}">
        <p14:creationId xmlns:p14="http://schemas.microsoft.com/office/powerpoint/2010/main" val="36989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33C60-1C4C-4AD9-870B-EE1A20B58E56}"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81BFD-0ACF-42DA-837C-D6E6088A80AE}" type="slidenum">
              <a:rPr lang="en-US" smtClean="0"/>
              <a:t>‹#›</a:t>
            </a:fld>
            <a:endParaRPr lang="en-US"/>
          </a:p>
        </p:txBody>
      </p:sp>
    </p:spTree>
    <p:extLst>
      <p:ext uri="{BB962C8B-B14F-4D97-AF65-F5344CB8AC3E}">
        <p14:creationId xmlns:p14="http://schemas.microsoft.com/office/powerpoint/2010/main" val="210530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33C60-1C4C-4AD9-870B-EE1A20B58E56}"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81BFD-0ACF-42DA-837C-D6E6088A80AE}" type="slidenum">
              <a:rPr lang="en-US" smtClean="0"/>
              <a:t>‹#›</a:t>
            </a:fld>
            <a:endParaRPr lang="en-US"/>
          </a:p>
        </p:txBody>
      </p:sp>
    </p:spTree>
    <p:extLst>
      <p:ext uri="{BB962C8B-B14F-4D97-AF65-F5344CB8AC3E}">
        <p14:creationId xmlns:p14="http://schemas.microsoft.com/office/powerpoint/2010/main" val="109370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33C60-1C4C-4AD9-870B-EE1A20B58E56}"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81BFD-0ACF-42DA-837C-D6E6088A80AE}" type="slidenum">
              <a:rPr lang="en-US" smtClean="0"/>
              <a:t>‹#›</a:t>
            </a:fld>
            <a:endParaRPr lang="en-US"/>
          </a:p>
        </p:txBody>
      </p:sp>
    </p:spTree>
    <p:extLst>
      <p:ext uri="{BB962C8B-B14F-4D97-AF65-F5344CB8AC3E}">
        <p14:creationId xmlns:p14="http://schemas.microsoft.com/office/powerpoint/2010/main" val="66279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A33C60-1C4C-4AD9-870B-EE1A20B58E56}"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81BFD-0ACF-42DA-837C-D6E6088A80AE}" type="slidenum">
              <a:rPr lang="en-US" smtClean="0"/>
              <a:t>‹#›</a:t>
            </a:fld>
            <a:endParaRPr lang="en-US"/>
          </a:p>
        </p:txBody>
      </p:sp>
    </p:spTree>
    <p:extLst>
      <p:ext uri="{BB962C8B-B14F-4D97-AF65-F5344CB8AC3E}">
        <p14:creationId xmlns:p14="http://schemas.microsoft.com/office/powerpoint/2010/main" val="271551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A33C60-1C4C-4AD9-870B-EE1A20B58E56}"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81BFD-0ACF-42DA-837C-D6E6088A80AE}" type="slidenum">
              <a:rPr lang="en-US" smtClean="0"/>
              <a:t>‹#›</a:t>
            </a:fld>
            <a:endParaRPr lang="en-US"/>
          </a:p>
        </p:txBody>
      </p:sp>
    </p:spTree>
    <p:extLst>
      <p:ext uri="{BB962C8B-B14F-4D97-AF65-F5344CB8AC3E}">
        <p14:creationId xmlns:p14="http://schemas.microsoft.com/office/powerpoint/2010/main" val="364618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A33C60-1C4C-4AD9-870B-EE1A20B58E56}"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81BFD-0ACF-42DA-837C-D6E6088A80AE}" type="slidenum">
              <a:rPr lang="en-US" smtClean="0"/>
              <a:t>‹#›</a:t>
            </a:fld>
            <a:endParaRPr lang="en-US"/>
          </a:p>
        </p:txBody>
      </p:sp>
    </p:spTree>
    <p:extLst>
      <p:ext uri="{BB962C8B-B14F-4D97-AF65-F5344CB8AC3E}">
        <p14:creationId xmlns:p14="http://schemas.microsoft.com/office/powerpoint/2010/main" val="134874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33C60-1C4C-4AD9-870B-EE1A20B58E56}"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81BFD-0ACF-42DA-837C-D6E6088A80AE}" type="slidenum">
              <a:rPr lang="en-US" smtClean="0"/>
              <a:t>‹#›</a:t>
            </a:fld>
            <a:endParaRPr lang="en-US"/>
          </a:p>
        </p:txBody>
      </p:sp>
    </p:spTree>
    <p:extLst>
      <p:ext uri="{BB962C8B-B14F-4D97-AF65-F5344CB8AC3E}">
        <p14:creationId xmlns:p14="http://schemas.microsoft.com/office/powerpoint/2010/main" val="314479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33C60-1C4C-4AD9-870B-EE1A20B58E56}"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81BFD-0ACF-42DA-837C-D6E6088A80AE}" type="slidenum">
              <a:rPr lang="en-US" smtClean="0"/>
              <a:t>‹#›</a:t>
            </a:fld>
            <a:endParaRPr lang="en-US"/>
          </a:p>
        </p:txBody>
      </p:sp>
    </p:spTree>
    <p:extLst>
      <p:ext uri="{BB962C8B-B14F-4D97-AF65-F5344CB8AC3E}">
        <p14:creationId xmlns:p14="http://schemas.microsoft.com/office/powerpoint/2010/main" val="266275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33C60-1C4C-4AD9-870B-EE1A20B58E56}"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81BFD-0ACF-42DA-837C-D6E6088A80AE}" type="slidenum">
              <a:rPr lang="en-US" smtClean="0"/>
              <a:t>‹#›</a:t>
            </a:fld>
            <a:endParaRPr lang="en-US"/>
          </a:p>
        </p:txBody>
      </p:sp>
    </p:spTree>
    <p:extLst>
      <p:ext uri="{BB962C8B-B14F-4D97-AF65-F5344CB8AC3E}">
        <p14:creationId xmlns:p14="http://schemas.microsoft.com/office/powerpoint/2010/main" val="111412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33C60-1C4C-4AD9-870B-EE1A20B58E56}" type="datetimeFigureOut">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81BFD-0ACF-42DA-837C-D6E6088A80AE}" type="slidenum">
              <a:rPr lang="en-US" smtClean="0"/>
              <a:t>‹#›</a:t>
            </a:fld>
            <a:endParaRPr lang="en-US"/>
          </a:p>
        </p:txBody>
      </p:sp>
    </p:spTree>
    <p:extLst>
      <p:ext uri="{BB962C8B-B14F-4D97-AF65-F5344CB8AC3E}">
        <p14:creationId xmlns:p14="http://schemas.microsoft.com/office/powerpoint/2010/main" val="2119207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363" y="3180601"/>
            <a:ext cx="9144000" cy="23876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ANEFO </a:t>
            </a:r>
            <a:br>
              <a:rPr lang="en-US" dirty="0" smtClean="0"/>
            </a:br>
            <a:r>
              <a:rPr lang="en-US" dirty="0" smtClean="0"/>
              <a:t/>
            </a:r>
            <a:br>
              <a:rPr lang="en-US" dirty="0" smtClean="0"/>
            </a:br>
            <a:r>
              <a:rPr lang="en-US" dirty="0" smtClean="0"/>
              <a:t>RULE 10:</a:t>
            </a:r>
            <a:br>
              <a:rPr lang="en-US" dirty="0" smtClean="0"/>
            </a:br>
            <a:r>
              <a:rPr lang="en-US" dirty="0" smtClean="0"/>
              <a:t>PENALTY ENFORCEMENT</a:t>
            </a:r>
            <a:br>
              <a:rPr lang="en-US" dirty="0" smtClean="0"/>
            </a:br>
            <a:r>
              <a:rPr lang="en-US" dirty="0" smtClean="0"/>
              <a:t/>
            </a:r>
            <a:br>
              <a:rPr lang="en-US" dirty="0" smtClean="0"/>
            </a:br>
            <a:r>
              <a:rPr lang="en-US" dirty="0" smtClean="0"/>
              <a:t>October 16, 2023</a:t>
            </a:r>
            <a:endParaRPr lang="en-US" dirty="0"/>
          </a:p>
        </p:txBody>
      </p:sp>
    </p:spTree>
    <p:extLst>
      <p:ext uri="{BB962C8B-B14F-4D97-AF65-F5344CB8AC3E}">
        <p14:creationId xmlns:p14="http://schemas.microsoft.com/office/powerpoint/2010/main" val="4134433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35112"/>
            <a:ext cx="11706896" cy="2957624"/>
          </a:xfrm>
        </p:spPr>
        <p:txBody>
          <a:bodyPr>
            <a:noAutofit/>
          </a:bodyPr>
          <a:lstStyle/>
          <a:p>
            <a:pPr algn="ctr"/>
            <a:r>
              <a:rPr lang="en-US" sz="3000" dirty="0"/>
              <a:t/>
            </a:r>
            <a:br>
              <a:rPr lang="en-US" sz="3000" dirty="0"/>
            </a:br>
            <a:r>
              <a:rPr lang="en-US" sz="3000" dirty="0" smtClean="0"/>
              <a:t/>
            </a:r>
            <a:br>
              <a:rPr lang="en-US" sz="3000" dirty="0" smtClean="0"/>
            </a:br>
            <a:r>
              <a:rPr lang="en-US" sz="3000" dirty="0"/>
              <a:t/>
            </a:r>
            <a:br>
              <a:rPr lang="en-US" sz="3000" dirty="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a:t/>
            </a:r>
            <a:br>
              <a:rPr lang="en-US" sz="3000" dirty="0"/>
            </a:br>
            <a:r>
              <a:rPr lang="en-US" sz="3000" dirty="0" smtClean="0"/>
              <a:t/>
            </a:r>
            <a:br>
              <a:rPr lang="en-US" sz="3000" dirty="0" smtClean="0"/>
            </a:br>
            <a:r>
              <a:rPr lang="en-US" sz="3000" dirty="0"/>
              <a:t/>
            </a:r>
            <a:br>
              <a:rPr lang="en-US" sz="3000" dirty="0"/>
            </a:br>
            <a:r>
              <a:rPr lang="en-US" sz="3000" dirty="0" smtClean="0"/>
              <a:t/>
            </a:r>
            <a:br>
              <a:rPr lang="en-US" sz="3000" dirty="0" smtClean="0"/>
            </a:br>
            <a:r>
              <a:rPr lang="en-US" sz="3200" b="1" i="1" dirty="0" smtClean="0">
                <a:solidFill>
                  <a:srgbClr val="FF0000"/>
                </a:solidFill>
                <a:latin typeface="Myriad Pro Black" panose="020B0803030403020204" pitchFamily="34" charset="0"/>
              </a:rPr>
              <a:t>TYPES OF PLAYS…</a:t>
            </a:r>
            <a:br>
              <a:rPr lang="en-US" sz="3200" b="1" i="1" dirty="0" smtClean="0">
                <a:solidFill>
                  <a:srgbClr val="FF0000"/>
                </a:solidFill>
                <a:latin typeface="Myriad Pro Black" panose="020B0803030403020204" pitchFamily="34" charset="0"/>
              </a:rPr>
            </a:br>
            <a:r>
              <a:rPr lang="en-US" sz="3200" b="1" i="1" dirty="0">
                <a:solidFill>
                  <a:srgbClr val="FF0000"/>
                </a:solidFill>
                <a:latin typeface="Myriad Pro Black" panose="020B0803030403020204" pitchFamily="34" charset="0"/>
              </a:rPr>
              <a:t/>
            </a:r>
            <a:br>
              <a:rPr lang="en-US" sz="3200" b="1" i="1" dirty="0">
                <a:solidFill>
                  <a:srgbClr val="FF0000"/>
                </a:solidFill>
                <a:latin typeface="Myriad Pro Black" panose="020B0803030403020204" pitchFamily="34" charset="0"/>
              </a:rPr>
            </a:br>
            <a:r>
              <a:rPr lang="en-US" sz="3000" dirty="0" smtClean="0"/>
              <a:t>Play 1: 1/10, midfield. While rushing the QB, B99 twists A77’s facemask. A11 eludes the rush, rolls out, and completes a pass to A88, who is tackled at the B-20.</a:t>
            </a:r>
            <a:br>
              <a:rPr lang="en-US" sz="3000" dirty="0" smtClean="0"/>
            </a:br>
            <a:r>
              <a:rPr lang="en-US" sz="3000" dirty="0" smtClean="0"/>
              <a:t/>
            </a:r>
            <a:br>
              <a:rPr lang="en-US" sz="3000" dirty="0" smtClean="0"/>
            </a:br>
            <a:r>
              <a:rPr lang="en-US" sz="3000" dirty="0" smtClean="0"/>
              <a:t>Play 2: 2/G, B-10.  On a sweep play, A33 fumbles near the sideline at the </a:t>
            </a:r>
            <a:br>
              <a:rPr lang="en-US" sz="3000" dirty="0" smtClean="0"/>
            </a:br>
            <a:r>
              <a:rPr lang="en-US" sz="3000" dirty="0" smtClean="0"/>
              <a:t>B-5. While the ball is loose, B44 blocks A88 below the waist in the </a:t>
            </a:r>
            <a:r>
              <a:rPr lang="en-US" sz="3000" dirty="0" err="1" smtClean="0"/>
              <a:t>endzone</a:t>
            </a:r>
            <a:r>
              <a:rPr lang="en-US" sz="3000" dirty="0" smtClean="0"/>
              <a:t>. The ball hits the pylon.</a:t>
            </a:r>
            <a:r>
              <a:rPr lang="en-US" sz="3000" dirty="0"/>
              <a:t/>
            </a:r>
            <a:br>
              <a:rPr lang="en-US" sz="3000" dirty="0"/>
            </a:br>
            <a:r>
              <a:rPr lang="en-US" sz="3000" dirty="0" smtClean="0"/>
              <a:t/>
            </a:r>
            <a:br>
              <a:rPr lang="en-US" sz="3000" dirty="0" smtClean="0"/>
            </a:br>
            <a:r>
              <a:rPr lang="en-US" sz="4800" b="1" i="1" dirty="0" smtClean="0">
                <a:solidFill>
                  <a:srgbClr val="FF0000"/>
                </a:solidFill>
              </a:rPr>
              <a:t>What type of play did the foul occur during?</a:t>
            </a:r>
            <a:br>
              <a:rPr lang="en-US" sz="4800" b="1" i="1" dirty="0" smtClean="0">
                <a:solidFill>
                  <a:srgbClr val="FF0000"/>
                </a:solidFill>
              </a:rPr>
            </a:br>
            <a:r>
              <a:rPr lang="en-US" sz="3000" dirty="0"/>
              <a:t/>
            </a:r>
            <a:br>
              <a:rPr lang="en-US" sz="3000" dirty="0"/>
            </a:br>
            <a:r>
              <a:rPr lang="en-US" sz="3000" dirty="0"/>
              <a:t/>
            </a:r>
            <a:br>
              <a:rPr lang="en-US" sz="3000" dirty="0"/>
            </a:br>
            <a:endParaRPr lang="en-US" sz="3000" dirty="0"/>
          </a:p>
        </p:txBody>
      </p:sp>
    </p:spTree>
    <p:extLst>
      <p:ext uri="{BB962C8B-B14F-4D97-AF65-F5344CB8AC3E}">
        <p14:creationId xmlns:p14="http://schemas.microsoft.com/office/powerpoint/2010/main" val="1985076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400989"/>
            <a:ext cx="11706896" cy="2440687"/>
          </a:xfrm>
        </p:spPr>
        <p:txBody>
          <a:bodyPr>
            <a:noAutofit/>
          </a:bodyPr>
          <a:lstStyle/>
          <a:p>
            <a:pPr algn="ctr"/>
            <a:r>
              <a:rPr lang="en-US" sz="3000" dirty="0"/>
              <a:t/>
            </a:r>
            <a:br>
              <a:rPr lang="en-US" sz="3000" dirty="0"/>
            </a:br>
            <a:r>
              <a:rPr lang="en-US" sz="3000" dirty="0" smtClean="0"/>
              <a:t/>
            </a:r>
            <a:br>
              <a:rPr lang="en-US" sz="3000" dirty="0" smtClean="0"/>
            </a:br>
            <a:r>
              <a:rPr lang="en-US" sz="3000" dirty="0"/>
              <a:t/>
            </a:r>
            <a:br>
              <a:rPr lang="en-US" sz="3000" dirty="0"/>
            </a:br>
            <a:r>
              <a:rPr lang="en-US" sz="3000" dirty="0" smtClean="0"/>
              <a:t/>
            </a:r>
            <a:br>
              <a:rPr lang="en-US" sz="3000" dirty="0" smtClean="0"/>
            </a:br>
            <a:r>
              <a:rPr lang="en-US" sz="3200" b="1" i="1" dirty="0" smtClean="0">
                <a:solidFill>
                  <a:srgbClr val="FF0000"/>
                </a:solidFill>
                <a:latin typeface="Myriad Pro Black" panose="020B0803030403020204" pitchFamily="34" charset="0"/>
              </a:rPr>
              <a:t>TYPES OF PLAYS…</a:t>
            </a:r>
            <a:br>
              <a:rPr lang="en-US" sz="3200" b="1" i="1" dirty="0" smtClean="0">
                <a:solidFill>
                  <a:srgbClr val="FF0000"/>
                </a:solidFill>
                <a:latin typeface="Myriad Pro Black" panose="020B0803030403020204" pitchFamily="34" charset="0"/>
              </a:rPr>
            </a:br>
            <a:r>
              <a:rPr lang="en-US" sz="3200" b="1" i="1" dirty="0">
                <a:solidFill>
                  <a:srgbClr val="FF0000"/>
                </a:solidFill>
                <a:latin typeface="Myriad Pro Black" panose="020B0803030403020204" pitchFamily="34" charset="0"/>
              </a:rPr>
              <a:t/>
            </a:r>
            <a:br>
              <a:rPr lang="en-US" sz="3200" b="1" i="1" dirty="0">
                <a:solidFill>
                  <a:srgbClr val="FF0000"/>
                </a:solidFill>
                <a:latin typeface="Myriad Pro Black" panose="020B0803030403020204" pitchFamily="34" charset="0"/>
              </a:rPr>
            </a:br>
            <a:r>
              <a:rPr lang="en-US" sz="3000" dirty="0" smtClean="0"/>
              <a:t>Play 3: 1/10, midfield. A1 runs to the B-30. A88 holds at the </a:t>
            </a:r>
            <a:r>
              <a:rPr lang="en-US" sz="3000" dirty="0"/>
              <a:t>B-25.</a:t>
            </a:r>
            <a:br>
              <a:rPr lang="en-US" sz="3000" dirty="0"/>
            </a:br>
            <a:r>
              <a:rPr lang="en-US" sz="3000" dirty="0"/>
              <a:t>Play </a:t>
            </a:r>
            <a:r>
              <a:rPr lang="en-US" sz="3000" dirty="0" smtClean="0"/>
              <a:t>4: </a:t>
            </a:r>
            <a:r>
              <a:rPr lang="en-US" sz="3000" dirty="0"/>
              <a:t>1/10, midfield. A1 runs to the B-30. A88 holds at the </a:t>
            </a:r>
            <a:r>
              <a:rPr lang="en-US" sz="3000" dirty="0" smtClean="0"/>
              <a:t>B-35</a:t>
            </a:r>
            <a:r>
              <a:rPr lang="en-US" sz="3000" dirty="0"/>
              <a:t>.</a:t>
            </a:r>
            <a:br>
              <a:rPr lang="en-US" sz="3000" dirty="0"/>
            </a:br>
            <a:r>
              <a:rPr lang="en-US" sz="3000" dirty="0" smtClean="0"/>
              <a:t/>
            </a:r>
            <a:br>
              <a:rPr lang="en-US" sz="3000" dirty="0" smtClean="0"/>
            </a:br>
            <a:r>
              <a:rPr lang="en-US" sz="2800" dirty="0" smtClean="0"/>
              <a:t>Team A foul when the run ends beyond NZ and the foul occurs beyond NZ</a:t>
            </a:r>
            <a:r>
              <a:rPr lang="en-US" sz="3000" dirty="0" smtClean="0"/>
              <a:t>….</a:t>
            </a:r>
            <a:br>
              <a:rPr lang="en-US" sz="3000" dirty="0" smtClean="0"/>
            </a:br>
            <a:r>
              <a:rPr lang="en-US" sz="3000" dirty="0" smtClean="0"/>
              <a:t>the return of the old All-But-One principle </a:t>
            </a:r>
            <a:r>
              <a:rPr lang="en-US" sz="3000" dirty="0"/>
              <a:t/>
            </a:r>
            <a:br>
              <a:rPr lang="en-US" sz="3000" dirty="0"/>
            </a:br>
            <a:r>
              <a:rPr lang="en-US" sz="3000" dirty="0"/>
              <a:t/>
            </a:r>
            <a:br>
              <a:rPr lang="en-US" sz="3000" dirty="0"/>
            </a:br>
            <a:r>
              <a:rPr lang="en-US" sz="3000" dirty="0"/>
              <a:t/>
            </a:r>
            <a:br>
              <a:rPr lang="en-US" sz="3000" dirty="0"/>
            </a:br>
            <a:r>
              <a:rPr lang="en-US" sz="3000" dirty="0" smtClean="0"/>
              <a:t>d</a:t>
            </a:r>
            <a:endParaRPr lang="en-US" sz="3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301" y="3507837"/>
            <a:ext cx="5570806" cy="3116169"/>
          </a:xfrm>
          <a:prstGeom prst="rect">
            <a:avLst/>
          </a:prstGeom>
        </p:spPr>
      </p:pic>
    </p:spTree>
    <p:extLst>
      <p:ext uri="{BB962C8B-B14F-4D97-AF65-F5344CB8AC3E}">
        <p14:creationId xmlns:p14="http://schemas.microsoft.com/office/powerpoint/2010/main" val="192621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8337"/>
            <a:ext cx="12191999" cy="549275"/>
          </a:xfrm>
        </p:spPr>
        <p:txBody>
          <a:bodyPr>
            <a:noAutofit/>
          </a:bodyPr>
          <a:lstStyle/>
          <a:p>
            <a:pPr algn="ctr"/>
            <a:r>
              <a:rPr lang="en-US" b="1" i="1" u="sng" dirty="0" smtClean="0">
                <a:solidFill>
                  <a:srgbClr val="FF0000"/>
                </a:solidFill>
                <a:latin typeface="Insaniburger with Cheese" panose="02000000000000000000" pitchFamily="2" charset="0"/>
              </a:rPr>
              <a:t>WEIRD FOULS AND THE SPOTS WHO LOVE THEM</a:t>
            </a:r>
            <a:endParaRPr lang="en-US" b="1" i="1" u="sng" dirty="0">
              <a:solidFill>
                <a:srgbClr val="FF0000"/>
              </a:solidFill>
              <a:latin typeface="Insaniburger with Cheese"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426" y="1335645"/>
            <a:ext cx="5140054" cy="5522355"/>
          </a:xfrm>
          <a:prstGeom prst="rect">
            <a:avLst/>
          </a:prstGeom>
        </p:spPr>
      </p:pic>
      <p:sp>
        <p:nvSpPr>
          <p:cNvPr id="11" name="TextBox 10"/>
          <p:cNvSpPr txBox="1"/>
          <p:nvPr/>
        </p:nvSpPr>
        <p:spPr>
          <a:xfrm>
            <a:off x="2166426" y="689314"/>
            <a:ext cx="7666893" cy="646331"/>
          </a:xfrm>
          <a:prstGeom prst="rect">
            <a:avLst/>
          </a:prstGeom>
          <a:noFill/>
        </p:spPr>
        <p:txBody>
          <a:bodyPr wrap="square" rtlCol="0">
            <a:spAutoFit/>
          </a:bodyPr>
          <a:lstStyle/>
          <a:p>
            <a:pPr algn="ctr"/>
            <a:r>
              <a:rPr lang="en-US" sz="3600" i="1" dirty="0" smtClean="0"/>
              <a:t>When the lights come on in the club</a:t>
            </a:r>
            <a:endParaRPr lang="en-US" sz="3600" i="1" dirty="0"/>
          </a:p>
        </p:txBody>
      </p:sp>
      <p:sp>
        <p:nvSpPr>
          <p:cNvPr id="12" name="TextBox 11"/>
          <p:cNvSpPr txBox="1"/>
          <p:nvPr/>
        </p:nvSpPr>
        <p:spPr>
          <a:xfrm>
            <a:off x="8412480" y="3219655"/>
            <a:ext cx="2335237" cy="1569660"/>
          </a:xfrm>
          <a:prstGeom prst="rect">
            <a:avLst/>
          </a:prstGeom>
          <a:noFill/>
        </p:spPr>
        <p:txBody>
          <a:bodyPr wrap="square" rtlCol="0">
            <a:spAutoFit/>
          </a:bodyPr>
          <a:lstStyle/>
          <a:p>
            <a:r>
              <a:rPr lang="en-US" sz="3200" b="1" dirty="0" smtClean="0">
                <a:solidFill>
                  <a:srgbClr val="FF0000"/>
                </a:solidFill>
              </a:rPr>
              <a:t>ILLEGAL BATTING &amp; KICKING </a:t>
            </a:r>
            <a:endParaRPr lang="en-US" sz="3200" b="1" dirty="0">
              <a:solidFill>
                <a:srgbClr val="FF0000"/>
              </a:solidFill>
            </a:endParaRPr>
          </a:p>
        </p:txBody>
      </p:sp>
      <p:sp>
        <p:nvSpPr>
          <p:cNvPr id="13" name="TextBox 12"/>
          <p:cNvSpPr txBox="1"/>
          <p:nvPr/>
        </p:nvSpPr>
        <p:spPr>
          <a:xfrm>
            <a:off x="8402773" y="1559454"/>
            <a:ext cx="1997611" cy="1569660"/>
          </a:xfrm>
          <a:prstGeom prst="rect">
            <a:avLst/>
          </a:prstGeom>
          <a:noFill/>
        </p:spPr>
        <p:txBody>
          <a:bodyPr wrap="square" rtlCol="0">
            <a:spAutoFit/>
          </a:bodyPr>
          <a:lstStyle/>
          <a:p>
            <a:r>
              <a:rPr lang="en-US" sz="3200" b="1" dirty="0" smtClean="0">
                <a:solidFill>
                  <a:srgbClr val="FF0000"/>
                </a:solidFill>
              </a:rPr>
              <a:t>ILLEGAL </a:t>
            </a:r>
            <a:br>
              <a:rPr lang="en-US" sz="3200" b="1" dirty="0" smtClean="0">
                <a:solidFill>
                  <a:srgbClr val="FF0000"/>
                </a:solidFill>
              </a:rPr>
            </a:br>
            <a:r>
              <a:rPr lang="en-US" sz="3200" b="1" dirty="0" smtClean="0">
                <a:solidFill>
                  <a:srgbClr val="FF0000"/>
                </a:solidFill>
              </a:rPr>
              <a:t>FORWARD PASS</a:t>
            </a:r>
            <a:endParaRPr lang="en-US" sz="3200" b="1" dirty="0">
              <a:solidFill>
                <a:srgbClr val="FF0000"/>
              </a:solidFill>
            </a:endParaRPr>
          </a:p>
        </p:txBody>
      </p:sp>
      <p:sp>
        <p:nvSpPr>
          <p:cNvPr id="14" name="TextBox 13"/>
          <p:cNvSpPr txBox="1"/>
          <p:nvPr/>
        </p:nvSpPr>
        <p:spPr>
          <a:xfrm>
            <a:off x="8402773" y="5038827"/>
            <a:ext cx="3559126" cy="1569660"/>
          </a:xfrm>
          <a:prstGeom prst="rect">
            <a:avLst/>
          </a:prstGeom>
          <a:noFill/>
        </p:spPr>
        <p:txBody>
          <a:bodyPr wrap="square" rtlCol="0">
            <a:spAutoFit/>
          </a:bodyPr>
          <a:lstStyle/>
          <a:p>
            <a:r>
              <a:rPr lang="en-US" sz="3200" b="1" dirty="0" smtClean="0">
                <a:solidFill>
                  <a:srgbClr val="FF0000"/>
                </a:solidFill>
              </a:rPr>
              <a:t>ILLEGAL PARTICIPATION </a:t>
            </a:r>
            <a:br>
              <a:rPr lang="en-US" sz="3200" b="1" dirty="0" smtClean="0">
                <a:solidFill>
                  <a:srgbClr val="FF0000"/>
                </a:solidFill>
              </a:rPr>
            </a:br>
            <a:r>
              <a:rPr lang="en-US" sz="3200" b="1" dirty="0" smtClean="0">
                <a:solidFill>
                  <a:srgbClr val="FF0000"/>
                </a:solidFill>
              </a:rPr>
              <a:t>9-6-4A ; 9-6-4G</a:t>
            </a:r>
            <a:endParaRPr lang="en-US" sz="3200" b="1" dirty="0">
              <a:solidFill>
                <a:srgbClr val="FF0000"/>
              </a:solidFill>
            </a:endParaRPr>
          </a:p>
        </p:txBody>
      </p:sp>
      <p:sp>
        <p:nvSpPr>
          <p:cNvPr id="15" name="TextBox 14"/>
          <p:cNvSpPr txBox="1"/>
          <p:nvPr/>
        </p:nvSpPr>
        <p:spPr>
          <a:xfrm>
            <a:off x="85248" y="1405753"/>
            <a:ext cx="3375404" cy="2062103"/>
          </a:xfrm>
          <a:prstGeom prst="rect">
            <a:avLst/>
          </a:prstGeom>
          <a:noFill/>
        </p:spPr>
        <p:txBody>
          <a:bodyPr wrap="square" rtlCol="0">
            <a:spAutoFit/>
          </a:bodyPr>
          <a:lstStyle/>
          <a:p>
            <a:r>
              <a:rPr lang="en-US" sz="3200" b="1" dirty="0" smtClean="0">
                <a:solidFill>
                  <a:srgbClr val="FF0000"/>
                </a:solidFill>
              </a:rPr>
              <a:t>FOULS BY TEAM A</a:t>
            </a:r>
          </a:p>
          <a:p>
            <a:r>
              <a:rPr lang="en-US" sz="3200" b="1" dirty="0" smtClean="0">
                <a:solidFill>
                  <a:srgbClr val="FF0000"/>
                </a:solidFill>
              </a:rPr>
              <a:t>IN THEIR ENDZONE (SAFETY)</a:t>
            </a:r>
            <a:endParaRPr lang="en-US" sz="3200" b="1" dirty="0">
              <a:solidFill>
                <a:srgbClr val="FF0000"/>
              </a:solidFill>
            </a:endParaRPr>
          </a:p>
        </p:txBody>
      </p:sp>
      <p:sp>
        <p:nvSpPr>
          <p:cNvPr id="16" name="TextBox 15"/>
          <p:cNvSpPr txBox="1"/>
          <p:nvPr/>
        </p:nvSpPr>
        <p:spPr>
          <a:xfrm>
            <a:off x="388548" y="3730109"/>
            <a:ext cx="2593803" cy="2554545"/>
          </a:xfrm>
          <a:prstGeom prst="rect">
            <a:avLst/>
          </a:prstGeom>
          <a:noFill/>
        </p:spPr>
        <p:txBody>
          <a:bodyPr wrap="square" rtlCol="0">
            <a:spAutoFit/>
          </a:bodyPr>
          <a:lstStyle/>
          <a:p>
            <a:r>
              <a:rPr lang="en-US" sz="3200" i="1" dirty="0" smtClean="0"/>
              <a:t>For these fouls, the basic spot is the SPOT OF THE FOUL!</a:t>
            </a:r>
            <a:endParaRPr lang="en-US" sz="3200" i="1" dirty="0"/>
          </a:p>
        </p:txBody>
      </p:sp>
    </p:spTree>
    <p:extLst>
      <p:ext uri="{BB962C8B-B14F-4D97-AF65-F5344CB8AC3E}">
        <p14:creationId xmlns:p14="http://schemas.microsoft.com/office/powerpoint/2010/main" val="221557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513"/>
            <a:ext cx="10515600" cy="1325563"/>
          </a:xfrm>
        </p:spPr>
        <p:txBody>
          <a:bodyPr/>
          <a:lstStyle/>
          <a:p>
            <a:r>
              <a:rPr lang="en-US" dirty="0" smtClean="0"/>
              <a:t>POST SCRIMMAGE KICK ENFORCEMENT</a:t>
            </a:r>
            <a:endParaRPr lang="en-US" dirty="0"/>
          </a:p>
        </p:txBody>
      </p:sp>
      <p:sp>
        <p:nvSpPr>
          <p:cNvPr id="3" name="Content Placeholder 2"/>
          <p:cNvSpPr>
            <a:spLocks noGrp="1"/>
          </p:cNvSpPr>
          <p:nvPr>
            <p:ph idx="1"/>
          </p:nvPr>
        </p:nvSpPr>
        <p:spPr>
          <a:xfrm>
            <a:off x="838200" y="1487999"/>
            <a:ext cx="10515600" cy="4856530"/>
          </a:xfrm>
        </p:spPr>
        <p:txBody>
          <a:bodyPr>
            <a:normAutofit fontScale="92500" lnSpcReduction="10000"/>
          </a:bodyPr>
          <a:lstStyle/>
          <a:p>
            <a:pPr marL="0" indent="0">
              <a:buNone/>
            </a:pPr>
            <a:r>
              <a:rPr lang="en-US" sz="3600" dirty="0" smtClean="0"/>
              <a:t>5 ELEMENTS REQUIRED. THE FOUL MUST OCCUR:</a:t>
            </a:r>
          </a:p>
          <a:p>
            <a:pPr marL="914400" lvl="1" indent="-457200">
              <a:buAutoNum type="arabicPeriod"/>
            </a:pPr>
            <a:r>
              <a:rPr lang="en-US" sz="3600" dirty="0" smtClean="0"/>
              <a:t>During scrimmage kick plays, other than a try or a good FG</a:t>
            </a:r>
          </a:p>
          <a:p>
            <a:pPr marL="914400" lvl="1" indent="-457200">
              <a:buAutoNum type="arabicPeriod"/>
            </a:pPr>
            <a:r>
              <a:rPr lang="en-US" sz="3600" dirty="0" smtClean="0"/>
              <a:t>During a scrimmage kick play in which the ball crosses the expanded neutral zone</a:t>
            </a:r>
          </a:p>
          <a:p>
            <a:pPr marL="914400" lvl="1" indent="-457200">
              <a:buAutoNum type="arabicPeriod"/>
            </a:pPr>
            <a:r>
              <a:rPr lang="en-US" sz="3600" dirty="0" smtClean="0"/>
              <a:t>Foul occurs beyond the expanded neutral zone</a:t>
            </a:r>
          </a:p>
          <a:p>
            <a:pPr marL="914400" lvl="1" indent="-457200">
              <a:buAutoNum type="arabicPeriod"/>
            </a:pPr>
            <a:r>
              <a:rPr lang="en-US" sz="3600" dirty="0" smtClean="0"/>
              <a:t>Foul occurs before the end of the kick</a:t>
            </a:r>
          </a:p>
          <a:p>
            <a:pPr marL="914400" lvl="1" indent="-457200">
              <a:buAutoNum type="arabicPeriod"/>
            </a:pPr>
            <a:r>
              <a:rPr lang="en-US" sz="3600" dirty="0" smtClean="0"/>
              <a:t>And K will not be next to put the ball in play</a:t>
            </a:r>
          </a:p>
          <a:p>
            <a:pPr marL="457200" lvl="1" indent="0">
              <a:buNone/>
            </a:pPr>
            <a:endParaRPr lang="en-US" dirty="0"/>
          </a:p>
          <a:p>
            <a:pPr marL="457200" lvl="1" indent="0">
              <a:buNone/>
            </a:pPr>
            <a:r>
              <a:rPr lang="en-US" sz="3600" dirty="0" smtClean="0"/>
              <a:t>Note: This is why we need a bag at the end of the kick. And for a touch by Team K. Not for a muff by Team R</a:t>
            </a:r>
          </a:p>
        </p:txBody>
      </p:sp>
    </p:spTree>
    <p:extLst>
      <p:ext uri="{BB962C8B-B14F-4D97-AF65-F5344CB8AC3E}">
        <p14:creationId xmlns:p14="http://schemas.microsoft.com/office/powerpoint/2010/main" val="338781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796"/>
            <a:ext cx="10515600" cy="1325563"/>
          </a:xfrm>
        </p:spPr>
        <p:txBody>
          <a:bodyPr/>
          <a:lstStyle/>
          <a:p>
            <a:r>
              <a:rPr lang="en-US" dirty="0" smtClean="0"/>
              <a:t>SPECIAL ENFORCEMENTS</a:t>
            </a:r>
            <a:endParaRPr lang="en-US" dirty="0"/>
          </a:p>
        </p:txBody>
      </p:sp>
      <p:sp>
        <p:nvSpPr>
          <p:cNvPr id="3" name="Content Placeholder 2"/>
          <p:cNvSpPr>
            <a:spLocks noGrp="1"/>
          </p:cNvSpPr>
          <p:nvPr>
            <p:ph idx="1"/>
          </p:nvPr>
        </p:nvSpPr>
        <p:spPr>
          <a:xfrm>
            <a:off x="838200" y="939357"/>
            <a:ext cx="10515600" cy="5883473"/>
          </a:xfrm>
        </p:spPr>
        <p:txBody>
          <a:bodyPr>
            <a:normAutofit/>
          </a:bodyPr>
          <a:lstStyle/>
          <a:p>
            <a:r>
              <a:rPr lang="en-US" dirty="0" smtClean="0"/>
              <a:t>Free kick out of bounds untouched by R (wing officials on kickoff should know the options to give to coaches)</a:t>
            </a:r>
          </a:p>
          <a:p>
            <a:r>
              <a:rPr lang="en-US" dirty="0" smtClean="0"/>
              <a:t>Kick catch interference </a:t>
            </a:r>
            <a:r>
              <a:rPr lang="en-US" dirty="0" smtClean="0"/>
              <a:t>(15 from spot of foul; 15+ awarded fair catch; or 15 from previous)</a:t>
            </a:r>
            <a:endParaRPr lang="en-US" dirty="0" smtClean="0"/>
          </a:p>
          <a:p>
            <a:r>
              <a:rPr lang="en-US" dirty="0" smtClean="0"/>
              <a:t>Unfair acts (major referee discretion)</a:t>
            </a:r>
          </a:p>
          <a:p>
            <a:r>
              <a:rPr lang="en-US" dirty="0" smtClean="0"/>
              <a:t>A foul by the non-scoring team on successful try or FG (kickoff or OT)</a:t>
            </a:r>
          </a:p>
          <a:p>
            <a:r>
              <a:rPr lang="en-US" dirty="0" smtClean="0"/>
              <a:t>Fouls that occur during or after a touchdown scoring play (try or kickoff; </a:t>
            </a:r>
            <a:r>
              <a:rPr lang="en-US" i="1" dirty="0" smtClean="0"/>
              <a:t>not</a:t>
            </a:r>
            <a:r>
              <a:rPr lang="en-US" dirty="0" smtClean="0"/>
              <a:t> carry into OT. It specifies try or succeeding kickoff. NOT succeeding)</a:t>
            </a:r>
          </a:p>
          <a:p>
            <a:r>
              <a:rPr lang="en-US" dirty="0" smtClean="0"/>
              <a:t>Roughing the passer/snapper/kicker/holder </a:t>
            </a:r>
          </a:p>
          <a:p>
            <a:r>
              <a:rPr lang="en-US" dirty="0" smtClean="0"/>
              <a:t>Fouls by K during a free or scrimmage kick down prior to the end of the legal kick (except KCI)</a:t>
            </a:r>
            <a:endParaRPr lang="en-US" dirty="0"/>
          </a:p>
        </p:txBody>
      </p:sp>
    </p:spTree>
    <p:extLst>
      <p:ext uri="{BB962C8B-B14F-4D97-AF65-F5344CB8AC3E}">
        <p14:creationId xmlns:p14="http://schemas.microsoft.com/office/powerpoint/2010/main" val="180467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96777405"/>
              </p:ext>
            </p:extLst>
          </p:nvPr>
        </p:nvGraphicFramePr>
        <p:xfrm>
          <a:off x="838200" y="182880"/>
          <a:ext cx="10669172" cy="6302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420837" y="745588"/>
            <a:ext cx="4234375" cy="1446550"/>
          </a:xfrm>
          <a:prstGeom prst="rect">
            <a:avLst/>
          </a:prstGeom>
          <a:noFill/>
        </p:spPr>
        <p:txBody>
          <a:bodyPr wrap="square" rtlCol="0">
            <a:spAutoFit/>
          </a:bodyPr>
          <a:lstStyle/>
          <a:p>
            <a:pPr algn="ctr"/>
            <a:r>
              <a:rPr lang="en-US" sz="4400" b="1" dirty="0" smtClean="0">
                <a:solidFill>
                  <a:srgbClr val="FF0000"/>
                </a:solidFill>
              </a:rPr>
              <a:t>AUTOMATIC FIRST DOWNS</a:t>
            </a:r>
          </a:p>
        </p:txBody>
      </p:sp>
      <p:sp>
        <p:nvSpPr>
          <p:cNvPr id="7" name="TextBox 6"/>
          <p:cNvSpPr txBox="1"/>
          <p:nvPr/>
        </p:nvSpPr>
        <p:spPr>
          <a:xfrm>
            <a:off x="6609471" y="745588"/>
            <a:ext cx="4234375" cy="769441"/>
          </a:xfrm>
          <a:prstGeom prst="rect">
            <a:avLst/>
          </a:prstGeom>
          <a:noFill/>
        </p:spPr>
        <p:txBody>
          <a:bodyPr wrap="square" rtlCol="0">
            <a:spAutoFit/>
          </a:bodyPr>
          <a:lstStyle/>
          <a:p>
            <a:pPr algn="ctr"/>
            <a:r>
              <a:rPr lang="en-US" sz="4400" b="1" dirty="0" smtClean="0">
                <a:solidFill>
                  <a:srgbClr val="FF0000"/>
                </a:solidFill>
              </a:rPr>
              <a:t>LOSS OF DOWN</a:t>
            </a:r>
          </a:p>
        </p:txBody>
      </p:sp>
    </p:spTree>
    <p:extLst>
      <p:ext uri="{BB962C8B-B14F-4D97-AF65-F5344CB8AC3E}">
        <p14:creationId xmlns:p14="http://schemas.microsoft.com/office/powerpoint/2010/main" val="333397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700"/>
            <a:ext cx="10515600" cy="1325563"/>
          </a:xfrm>
        </p:spPr>
        <p:txBody>
          <a:bodyPr/>
          <a:lstStyle/>
          <a:p>
            <a:r>
              <a:rPr lang="en-US" dirty="0" smtClean="0"/>
              <a:t>LIVE BALL – </a:t>
            </a:r>
            <a:r>
              <a:rPr lang="en-US" dirty="0"/>
              <a:t>DEAD</a:t>
            </a:r>
            <a:r>
              <a:rPr lang="en-US" dirty="0" smtClean="0"/>
              <a:t> BALL FOULS</a:t>
            </a:r>
            <a:br>
              <a:rPr lang="en-US" dirty="0" smtClean="0"/>
            </a:br>
            <a:endParaRPr lang="en-US" dirty="0"/>
          </a:p>
        </p:txBody>
      </p:sp>
      <p:sp>
        <p:nvSpPr>
          <p:cNvPr id="3" name="Content Placeholder 2"/>
          <p:cNvSpPr>
            <a:spLocks noGrp="1"/>
          </p:cNvSpPr>
          <p:nvPr>
            <p:ph idx="1"/>
          </p:nvPr>
        </p:nvSpPr>
        <p:spPr>
          <a:xfrm>
            <a:off x="211015" y="1051906"/>
            <a:ext cx="11718387" cy="4351338"/>
          </a:xfrm>
        </p:spPr>
        <p:txBody>
          <a:bodyPr>
            <a:noAutofit/>
          </a:bodyPr>
          <a:lstStyle/>
          <a:p>
            <a:r>
              <a:rPr lang="en-US" sz="3000" dirty="0" smtClean="0"/>
              <a:t>Live balls never offset dead ball fouls</a:t>
            </a:r>
          </a:p>
          <a:p>
            <a:r>
              <a:rPr lang="en-US" sz="3000" dirty="0" smtClean="0"/>
              <a:t>Dead ball fouls enforced separately and in order of </a:t>
            </a:r>
            <a:r>
              <a:rPr lang="en-US" sz="3000" dirty="0" err="1" smtClean="0"/>
              <a:t>occurence</a:t>
            </a:r>
            <a:endParaRPr lang="en-US" sz="3000" dirty="0" smtClean="0"/>
          </a:p>
          <a:p>
            <a:r>
              <a:rPr lang="en-US" sz="3000" dirty="0" smtClean="0"/>
              <a:t>Dead ball 15 yard penalties and live ball fouls treated as dead ball fouls cancel if they’re equal number. (3 on A and 1 on B? Enforce 2 penalties on A)</a:t>
            </a:r>
          </a:p>
          <a:p>
            <a:r>
              <a:rPr lang="en-US" sz="3000" dirty="0"/>
              <a:t>Unsportsmanlike fouls and bench/sideline interference fouls enforce as dead </a:t>
            </a:r>
            <a:r>
              <a:rPr lang="en-US" sz="3000" dirty="0" smtClean="0"/>
              <a:t>ball</a:t>
            </a:r>
          </a:p>
          <a:p>
            <a:pPr marL="0" indent="0">
              <a:buNone/>
            </a:pPr>
            <a:r>
              <a:rPr lang="en-US" sz="3000" dirty="0" smtClean="0">
                <a:solidFill>
                  <a:srgbClr val="FF0000"/>
                </a:solidFill>
              </a:rPr>
              <a:t/>
            </a:r>
            <a:br>
              <a:rPr lang="en-US" sz="3000" dirty="0" smtClean="0">
                <a:solidFill>
                  <a:srgbClr val="FF0000"/>
                </a:solidFill>
              </a:rPr>
            </a:br>
            <a:r>
              <a:rPr lang="en-US" sz="3000" dirty="0" smtClean="0">
                <a:solidFill>
                  <a:srgbClr val="FF0000"/>
                </a:solidFill>
              </a:rPr>
              <a:t>CHANGE OF POSSESSION: “CLEAN HANDS”</a:t>
            </a:r>
          </a:p>
          <a:p>
            <a:pPr marL="0" indent="0">
              <a:buNone/>
            </a:pPr>
            <a:r>
              <a:rPr lang="en-US" sz="3000" dirty="0" smtClean="0">
                <a:solidFill>
                  <a:srgbClr val="FF0000"/>
                </a:solidFill>
              </a:rPr>
              <a:t>If there’s a change of possession during the down and the team that winds up with the football did not foul before they gained FINAL possession, they may keep the ball by declining their opponent’s fouls.</a:t>
            </a:r>
            <a:endParaRPr lang="en-US" sz="3000" dirty="0">
              <a:solidFill>
                <a:srgbClr val="FF0000"/>
              </a:solidFill>
            </a:endParaRPr>
          </a:p>
        </p:txBody>
      </p:sp>
    </p:spTree>
    <p:extLst>
      <p:ext uri="{BB962C8B-B14F-4D97-AF65-F5344CB8AC3E}">
        <p14:creationId xmlns:p14="http://schemas.microsoft.com/office/powerpoint/2010/main" val="52929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523" y="714277"/>
            <a:ext cx="10515600" cy="4351338"/>
          </a:xfrm>
        </p:spPr>
        <p:txBody>
          <a:bodyPr>
            <a:noAutofit/>
          </a:bodyPr>
          <a:lstStyle/>
          <a:p>
            <a:pPr marL="0" indent="0">
              <a:buNone/>
            </a:pPr>
            <a:r>
              <a:rPr lang="en-US" dirty="0" smtClean="0"/>
              <a:t>Free kick at the K-40. While kick is in flight, R99 holds K4 at the R-40.  R1 fields the kick at the R-10 and gets tackled at the R-35.</a:t>
            </a:r>
          </a:p>
          <a:p>
            <a:pPr marL="0" indent="0">
              <a:buNone/>
            </a:pPr>
            <a:endParaRPr lang="en-US" dirty="0" smtClean="0"/>
          </a:p>
          <a:p>
            <a:pPr marL="0" indent="0">
              <a:buNone/>
            </a:pPr>
            <a:r>
              <a:rPr lang="en-US" dirty="0"/>
              <a:t>1/10, A-20. Team A has 5 men in backfield. A11’s pass is intercepted by B22 at the A-30. During the return, B44 blocks below the waist at the A-5. After B22 crosses the goal line, he’s thrown to the ground by A11.</a:t>
            </a:r>
          </a:p>
          <a:p>
            <a:pPr marL="0" indent="0">
              <a:buNone/>
            </a:pPr>
            <a:endParaRPr lang="en-US" dirty="0"/>
          </a:p>
          <a:p>
            <a:pPr marL="0" indent="0">
              <a:buNone/>
            </a:pPr>
            <a:r>
              <a:rPr lang="en-US" dirty="0" smtClean="0"/>
              <a:t>4/10 @ K-20.  While punt is in flight, R88 holds K11 at the K-30.  R22 fields the punt at the K-40 and returns it to the K-15 where he is tackled by the facemask by K99.</a:t>
            </a:r>
          </a:p>
          <a:p>
            <a:pPr marL="0" indent="0">
              <a:buNone/>
            </a:pPr>
            <a:endParaRPr lang="en-US" dirty="0"/>
          </a:p>
          <a:p>
            <a:pPr marL="0" indent="0">
              <a:buNone/>
            </a:pPr>
            <a:r>
              <a:rPr lang="en-US" dirty="0" smtClean="0"/>
              <a:t>Team K’s punt is rolling towards Team R’s goal line. K1 is trying to down the punt.  R66 holds K1 at the R-8 before the ball crosses the goal line.</a:t>
            </a:r>
            <a:endParaRPr lang="en-US" dirty="0"/>
          </a:p>
        </p:txBody>
      </p:sp>
    </p:spTree>
    <p:extLst>
      <p:ext uri="{BB962C8B-B14F-4D97-AF65-F5344CB8AC3E}">
        <p14:creationId xmlns:p14="http://schemas.microsoft.com/office/powerpoint/2010/main" val="271868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77"/>
            <a:ext cx="10515600" cy="1325563"/>
          </a:xfrm>
        </p:spPr>
        <p:txBody>
          <a:bodyPr/>
          <a:lstStyle/>
          <a:p>
            <a:pPr algn="ctr"/>
            <a:r>
              <a:rPr lang="en-US" dirty="0" smtClean="0"/>
              <a:t>GENERAL SUGGESTIONS</a:t>
            </a:r>
            <a:endParaRPr lang="en-US" dirty="0"/>
          </a:p>
        </p:txBody>
      </p:sp>
      <p:sp>
        <p:nvSpPr>
          <p:cNvPr id="3" name="Content Placeholder 2"/>
          <p:cNvSpPr>
            <a:spLocks noGrp="1"/>
          </p:cNvSpPr>
          <p:nvPr>
            <p:ph idx="1"/>
          </p:nvPr>
        </p:nvSpPr>
        <p:spPr>
          <a:xfrm>
            <a:off x="838200" y="1459865"/>
            <a:ext cx="10515600" cy="4351338"/>
          </a:xfrm>
        </p:spPr>
        <p:txBody>
          <a:bodyPr/>
          <a:lstStyle/>
          <a:p>
            <a:r>
              <a:rPr lang="en-US" dirty="0" smtClean="0"/>
              <a:t>It’s the entire crew’s responsibility to get enforcement right. Not just the referee.</a:t>
            </a:r>
          </a:p>
          <a:p>
            <a:r>
              <a:rPr lang="en-US" dirty="0" smtClean="0"/>
              <a:t>We are a team out there. If you think something is about to be enforced incorrectly, speak up. (And referees, be humble and receptive to potential crew-saving input </a:t>
            </a:r>
            <a:r>
              <a:rPr lang="en-US" dirty="0" smtClean="0">
                <a:sym typeface="Wingdings" panose="05000000000000000000" pitchFamily="2" charset="2"/>
              </a:rPr>
              <a:t>)</a:t>
            </a:r>
          </a:p>
          <a:p>
            <a:r>
              <a:rPr lang="en-US" dirty="0" smtClean="0">
                <a:sym typeface="Wingdings" panose="05000000000000000000" pitchFamily="2" charset="2"/>
              </a:rPr>
              <a:t>Yes we want to keep the flow of the game moving, but we don’t want to rush enforcements. ESPECIALLY when they involve something out of the ordinary. Take your time.</a:t>
            </a:r>
          </a:p>
          <a:p>
            <a:r>
              <a:rPr lang="en-US" dirty="0" smtClean="0">
                <a:sym typeface="Wingdings" panose="05000000000000000000" pitchFamily="2" charset="2"/>
              </a:rPr>
              <a:t>Explain unusual situations to coaches. Have another official present.</a:t>
            </a:r>
            <a:endParaRPr lang="en-US" dirty="0"/>
          </a:p>
        </p:txBody>
      </p:sp>
    </p:spTree>
    <p:extLst>
      <p:ext uri="{BB962C8B-B14F-4D97-AF65-F5344CB8AC3E}">
        <p14:creationId xmlns:p14="http://schemas.microsoft.com/office/powerpoint/2010/main" val="412974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13"/>
            <a:ext cx="10515600" cy="1325563"/>
          </a:xfrm>
        </p:spPr>
        <p:txBody>
          <a:bodyPr/>
          <a:lstStyle/>
          <a:p>
            <a:pPr algn="ctr"/>
            <a:r>
              <a:rPr lang="en-US" dirty="0" smtClean="0"/>
              <a:t>PENALTY ENFORCEMENT OVERVIEW</a:t>
            </a:r>
            <a:endParaRPr lang="en-US" dirty="0"/>
          </a:p>
        </p:txBody>
      </p:sp>
      <p:sp>
        <p:nvSpPr>
          <p:cNvPr id="3" name="Content Placeholder 2"/>
          <p:cNvSpPr>
            <a:spLocks noGrp="1"/>
          </p:cNvSpPr>
          <p:nvPr>
            <p:ph idx="1"/>
          </p:nvPr>
        </p:nvSpPr>
        <p:spPr>
          <a:xfrm>
            <a:off x="239151" y="1258954"/>
            <a:ext cx="5221833" cy="5167604"/>
          </a:xfrm>
        </p:spPr>
        <p:txBody>
          <a:bodyPr>
            <a:noAutofit/>
          </a:bodyPr>
          <a:lstStyle/>
          <a:p>
            <a:pPr marL="0" indent="0">
              <a:buNone/>
            </a:pPr>
            <a:r>
              <a:rPr lang="en-US" sz="3000" dirty="0" smtClean="0"/>
              <a:t>THE MAIN PROCESS REQUIRES TWO STEPS:</a:t>
            </a:r>
          </a:p>
          <a:p>
            <a:endParaRPr lang="en-US" sz="3000" dirty="0"/>
          </a:p>
          <a:p>
            <a:pPr marL="0" indent="0">
              <a:buNone/>
            </a:pPr>
            <a:r>
              <a:rPr lang="en-US" sz="3000" dirty="0" smtClean="0"/>
              <a:t>1. Determine the Type of Play (loose ball play or running play)</a:t>
            </a:r>
          </a:p>
          <a:p>
            <a:pPr marL="0" indent="0">
              <a:buNone/>
            </a:pPr>
            <a:r>
              <a:rPr lang="en-US" sz="3000" dirty="0" smtClean="0"/>
              <a:t>2. Determine the Basic Spot….and now in 2023, unless there is a special enforcement, THE BASIC SPOT IS THE ENFORCEMENT SPOT</a:t>
            </a:r>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235" y="1081825"/>
            <a:ext cx="5509565" cy="5228823"/>
          </a:xfrm>
          <a:prstGeom prst="rect">
            <a:avLst/>
          </a:prstGeom>
        </p:spPr>
      </p:pic>
    </p:spTree>
    <p:extLst>
      <p:ext uri="{BB962C8B-B14F-4D97-AF65-F5344CB8AC3E}">
        <p14:creationId xmlns:p14="http://schemas.microsoft.com/office/powerpoint/2010/main" val="91037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1. TYPE OF PLAY: THERE ARE TWO TYPES…</a:t>
            </a:r>
            <a:br>
              <a:rPr lang="en-US" dirty="0" smtClean="0">
                <a:solidFill>
                  <a:srgbClr val="FF0000"/>
                </a:solidFill>
              </a:rPr>
            </a:br>
            <a:r>
              <a:rPr lang="en-US" b="1" i="1" dirty="0" smtClean="0">
                <a:solidFill>
                  <a:srgbClr val="FF0000"/>
                </a:solidFill>
                <a:latin typeface="Myriad Pro Black" panose="020B0803030403020204" pitchFamily="34" charset="0"/>
              </a:rPr>
              <a:t>LOOSE BALL PLAY &amp; RUNNING PLAY</a:t>
            </a:r>
            <a:endParaRPr lang="en-US" b="1" i="1" dirty="0">
              <a:solidFill>
                <a:srgbClr val="FF0000"/>
              </a:solidFill>
              <a:latin typeface="Myriad Pro Black" panose="020B0803030403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r>
              <a:rPr lang="en-US" sz="4300" dirty="0" smtClean="0"/>
              <a:t>A </a:t>
            </a:r>
            <a:r>
              <a:rPr lang="en-US" sz="4300" i="1" dirty="0" smtClean="0"/>
              <a:t>LOOSE BALL PLAY</a:t>
            </a:r>
            <a:r>
              <a:rPr lang="en-US" sz="4300" dirty="0" smtClean="0"/>
              <a:t> is action during:</a:t>
            </a:r>
          </a:p>
          <a:p>
            <a:endParaRPr lang="en-US" dirty="0" smtClean="0"/>
          </a:p>
          <a:p>
            <a:pPr lvl="1"/>
            <a:r>
              <a:rPr lang="en-US" sz="4000" dirty="0" smtClean="0"/>
              <a:t>A free kick or scrimmage kick </a:t>
            </a:r>
          </a:p>
          <a:p>
            <a:pPr lvl="1"/>
            <a:r>
              <a:rPr lang="en-US" sz="4000" dirty="0" smtClean="0"/>
              <a:t>A legal forward pass</a:t>
            </a:r>
          </a:p>
          <a:p>
            <a:pPr lvl="1"/>
            <a:r>
              <a:rPr lang="en-US" sz="4000" dirty="0" smtClean="0"/>
              <a:t>A backward pass (including the snap), illegal kick, or fumble made by Team A from </a:t>
            </a:r>
            <a:r>
              <a:rPr lang="en-US" sz="4000" b="1" i="1" dirty="0" smtClean="0"/>
              <a:t>in or behind the neutral zone</a:t>
            </a:r>
            <a:r>
              <a:rPr lang="en-US" sz="4000" dirty="0" smtClean="0"/>
              <a:t> prior to a change of team possession</a:t>
            </a:r>
          </a:p>
          <a:p>
            <a:pPr lvl="1"/>
            <a:r>
              <a:rPr lang="en-US" sz="4000" dirty="0" smtClean="0"/>
              <a:t>The run or runs which PRECEDE any of the above</a:t>
            </a:r>
          </a:p>
          <a:p>
            <a:pPr marL="457200" lvl="1" indent="0" algn="ctr">
              <a:buNone/>
            </a:pPr>
            <a:endParaRPr lang="en-US" b="1" i="1" u="sng" dirty="0"/>
          </a:p>
          <a:p>
            <a:pPr marL="457200" lvl="1" indent="0" algn="ctr">
              <a:buNone/>
            </a:pPr>
            <a:r>
              <a:rPr lang="en-US" b="1" i="1" u="sng" dirty="0" smtClean="0"/>
              <a:t>Examples….</a:t>
            </a:r>
          </a:p>
        </p:txBody>
      </p:sp>
    </p:spTree>
    <p:extLst>
      <p:ext uri="{BB962C8B-B14F-4D97-AF65-F5344CB8AC3E}">
        <p14:creationId xmlns:p14="http://schemas.microsoft.com/office/powerpoint/2010/main" val="84341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5077" y="288306"/>
            <a:ext cx="9882205" cy="5532578"/>
          </a:xfrm>
          <a:prstGeom prst="rect">
            <a:avLst/>
          </a:prstGeom>
        </p:spPr>
      </p:pic>
    </p:spTree>
    <p:extLst>
      <p:ext uri="{BB962C8B-B14F-4D97-AF65-F5344CB8AC3E}">
        <p14:creationId xmlns:p14="http://schemas.microsoft.com/office/powerpoint/2010/main" val="340349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84360" y="727570"/>
            <a:ext cx="5566786" cy="5901226"/>
          </a:xfrm>
          <a:prstGeom prst="rect">
            <a:avLst/>
          </a:prstGeom>
        </p:spPr>
      </p:pic>
      <p:sp>
        <p:nvSpPr>
          <p:cNvPr id="2" name="TextBox 1"/>
          <p:cNvSpPr txBox="1"/>
          <p:nvPr/>
        </p:nvSpPr>
        <p:spPr>
          <a:xfrm>
            <a:off x="3876542" y="4031088"/>
            <a:ext cx="4018208" cy="369332"/>
          </a:xfrm>
          <a:prstGeom prst="rect">
            <a:avLst/>
          </a:prstGeom>
          <a:solidFill>
            <a:schemeClr val="bg1"/>
          </a:solidFill>
        </p:spPr>
        <p:txBody>
          <a:bodyPr wrap="square" rtlCol="0">
            <a:spAutoFit/>
          </a:bodyPr>
          <a:lstStyle/>
          <a:p>
            <a:r>
              <a:rPr lang="en-US" b="1" dirty="0" smtClean="0"/>
              <a:t>LOOSE BALL PLAY FUMBLE BEHIND NZ</a:t>
            </a:r>
            <a:endParaRPr lang="en-US" b="1" dirty="0"/>
          </a:p>
        </p:txBody>
      </p:sp>
    </p:spTree>
    <p:extLst>
      <p:ext uri="{BB962C8B-B14F-4D97-AF65-F5344CB8AC3E}">
        <p14:creationId xmlns:p14="http://schemas.microsoft.com/office/powerpoint/2010/main" val="295769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61"/>
            <a:ext cx="10515600" cy="1325563"/>
          </a:xfrm>
        </p:spPr>
        <p:txBody>
          <a:bodyPr/>
          <a:lstStyle/>
          <a:p>
            <a:pPr algn="ctr"/>
            <a:r>
              <a:rPr lang="en-US" dirty="0">
                <a:solidFill>
                  <a:srgbClr val="FF0000"/>
                </a:solidFill>
              </a:rPr>
              <a:t>TYPE OF PLAY: THERE ARE TWO TYPES…</a:t>
            </a:r>
            <a:br>
              <a:rPr lang="en-US" dirty="0">
                <a:solidFill>
                  <a:srgbClr val="FF0000"/>
                </a:solidFill>
              </a:rPr>
            </a:br>
            <a:r>
              <a:rPr lang="en-US" b="1" i="1" dirty="0">
                <a:solidFill>
                  <a:srgbClr val="FF0000"/>
                </a:solidFill>
                <a:latin typeface="Myriad Pro Black" panose="020B0803030403020204" pitchFamily="34" charset="0"/>
              </a:rPr>
              <a:t>LOOSE BALL PLAY &amp; RUNNING PLAY</a:t>
            </a:r>
            <a:endParaRPr lang="en-US" dirty="0">
              <a:solidFill>
                <a:srgbClr val="FF0000"/>
              </a:solidFill>
            </a:endParaRPr>
          </a:p>
        </p:txBody>
      </p:sp>
      <p:sp>
        <p:nvSpPr>
          <p:cNvPr id="3" name="Content Placeholder 2"/>
          <p:cNvSpPr>
            <a:spLocks noGrp="1"/>
          </p:cNvSpPr>
          <p:nvPr>
            <p:ph idx="1"/>
          </p:nvPr>
        </p:nvSpPr>
        <p:spPr>
          <a:xfrm>
            <a:off x="838200" y="1490773"/>
            <a:ext cx="10515600" cy="544088"/>
          </a:xfrm>
        </p:spPr>
        <p:txBody>
          <a:bodyPr>
            <a:normAutofit/>
          </a:bodyPr>
          <a:lstStyle/>
          <a:p>
            <a:pPr marL="0" indent="0">
              <a:buNone/>
            </a:pPr>
            <a:r>
              <a:rPr lang="en-US" dirty="0" smtClean="0"/>
              <a:t>A </a:t>
            </a:r>
            <a:r>
              <a:rPr lang="en-US" i="1" dirty="0" smtClean="0"/>
              <a:t>RUNNING PLAY</a:t>
            </a:r>
            <a:r>
              <a:rPr lang="en-US" dirty="0"/>
              <a:t> </a:t>
            </a:r>
            <a:r>
              <a:rPr lang="en-US" dirty="0" smtClean="0"/>
              <a:t>is all live ball action that ISN’T a loose ball play.</a:t>
            </a:r>
          </a:p>
          <a:p>
            <a:pPr marL="457200" lvl="1" indent="0">
              <a:buNone/>
            </a:pPr>
            <a:endParaRPr lang="en-US" dirty="0"/>
          </a:p>
          <a:p>
            <a:pPr marL="914400" lvl="1" indent="-457200">
              <a:buAutoNum type="arabicPeriod"/>
            </a:pPr>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192" y="2266682"/>
            <a:ext cx="11763518" cy="3953814"/>
          </a:xfrm>
          <a:prstGeom prst="rect">
            <a:avLst/>
          </a:prstGeom>
        </p:spPr>
      </p:pic>
    </p:spTree>
    <p:extLst>
      <p:ext uri="{BB962C8B-B14F-4D97-AF65-F5344CB8AC3E}">
        <p14:creationId xmlns:p14="http://schemas.microsoft.com/office/powerpoint/2010/main" val="258230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6757"/>
            <a:ext cx="12028868" cy="1325563"/>
          </a:xfrm>
        </p:spPr>
        <p:txBody>
          <a:bodyPr>
            <a:normAutofit fontScale="90000"/>
          </a:bodyPr>
          <a:lstStyle/>
          <a:p>
            <a:r>
              <a:rPr lang="en-US" dirty="0">
                <a:solidFill>
                  <a:schemeClr val="accent1">
                    <a:lumMod val="75000"/>
                  </a:schemeClr>
                </a:solidFill>
              </a:rPr>
              <a:t>2. DETERMINING THE BASIC </a:t>
            </a:r>
            <a:r>
              <a:rPr lang="en-US" dirty="0" smtClean="0">
                <a:solidFill>
                  <a:schemeClr val="accent1">
                    <a:lumMod val="75000"/>
                  </a:schemeClr>
                </a:solidFill>
              </a:rPr>
              <a:t>SPOT / ENFORCEMENT SPOT</a:t>
            </a:r>
            <a:r>
              <a:rPr lang="en-US" dirty="0">
                <a:solidFill>
                  <a:schemeClr val="accent1">
                    <a:lumMod val="75000"/>
                  </a:schemeClr>
                </a:solidFill>
              </a:rPr>
              <a:t/>
            </a:r>
            <a:br>
              <a:rPr lang="en-US" dirty="0">
                <a:solidFill>
                  <a:schemeClr val="accent1">
                    <a:lumMod val="75000"/>
                  </a:schemeClr>
                </a:solidFill>
              </a:rPr>
            </a:br>
            <a:r>
              <a:rPr lang="en-US" dirty="0"/>
              <a:t>The basic spot is determined by: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43943938"/>
              </p:ext>
            </p:extLst>
          </p:nvPr>
        </p:nvGraphicFramePr>
        <p:xfrm>
          <a:off x="2395470" y="1825625"/>
          <a:ext cx="7572778" cy="3364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867435" y="5563673"/>
            <a:ext cx="9144000" cy="1200329"/>
          </a:xfrm>
          <a:prstGeom prst="rect">
            <a:avLst/>
          </a:prstGeom>
          <a:noFill/>
        </p:spPr>
        <p:txBody>
          <a:bodyPr wrap="square" rtlCol="0">
            <a:spAutoFit/>
          </a:bodyPr>
          <a:lstStyle/>
          <a:p>
            <a:pPr algn="ctr"/>
            <a:r>
              <a:rPr lang="en-US" sz="3600" dirty="0" smtClean="0"/>
              <a:t>It’s still important to be sure of these four things when </a:t>
            </a:r>
            <a:r>
              <a:rPr lang="en-US" sz="3600" i="1" dirty="0" smtClean="0"/>
              <a:t>reporting</a:t>
            </a:r>
            <a:r>
              <a:rPr lang="en-US" sz="3600" dirty="0" smtClean="0"/>
              <a:t> fouls and </a:t>
            </a:r>
            <a:r>
              <a:rPr lang="en-US" sz="3600" i="1" dirty="0" smtClean="0"/>
              <a:t>enforcing</a:t>
            </a:r>
            <a:r>
              <a:rPr lang="en-US" sz="3600" dirty="0" smtClean="0"/>
              <a:t> penalties!</a:t>
            </a:r>
            <a:endParaRPr lang="en-US" sz="3600" dirty="0"/>
          </a:p>
        </p:txBody>
      </p:sp>
      <p:sp>
        <p:nvSpPr>
          <p:cNvPr id="10" name="TextBox 9"/>
          <p:cNvSpPr txBox="1"/>
          <p:nvPr/>
        </p:nvSpPr>
        <p:spPr>
          <a:xfrm>
            <a:off x="528034" y="167425"/>
            <a:ext cx="10303098" cy="369332"/>
          </a:xfrm>
          <a:prstGeom prst="rect">
            <a:avLst/>
          </a:prstGeom>
          <a:noFill/>
        </p:spPr>
        <p:txBody>
          <a:bodyPr wrap="square" rtlCol="0">
            <a:spAutoFit/>
          </a:bodyPr>
          <a:lstStyle/>
          <a:p>
            <a:r>
              <a:rPr lang="en-US" dirty="0" smtClean="0"/>
              <a:t>STEP 1, TYPES OF PLAYS. STEP 2…..</a:t>
            </a:r>
            <a:endParaRPr lang="en-US" dirty="0"/>
          </a:p>
        </p:txBody>
      </p:sp>
    </p:spTree>
    <p:extLst>
      <p:ext uri="{BB962C8B-B14F-4D97-AF65-F5344CB8AC3E}">
        <p14:creationId xmlns:p14="http://schemas.microsoft.com/office/powerpoint/2010/main" val="172877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0418590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156942612"/>
              </p:ext>
            </p:extLst>
          </p:nvPr>
        </p:nvGraphicFramePr>
        <p:xfrm>
          <a:off x="1004553" y="1113162"/>
          <a:ext cx="10019762"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p:cNvSpPr>
            <a:spLocks noGrp="1"/>
          </p:cNvSpPr>
          <p:nvPr>
            <p:ph type="title"/>
          </p:nvPr>
        </p:nvSpPr>
        <p:spPr>
          <a:xfrm>
            <a:off x="180303" y="365125"/>
            <a:ext cx="11694017" cy="1325563"/>
          </a:xfrm>
        </p:spPr>
        <p:txBody>
          <a:bodyPr>
            <a:normAutofit fontScale="90000"/>
          </a:bodyPr>
          <a:lstStyle/>
          <a:p>
            <a:pPr algn="ctr"/>
            <a:r>
              <a:rPr lang="en-US" dirty="0" smtClean="0">
                <a:solidFill>
                  <a:schemeClr val="accent1">
                    <a:lumMod val="75000"/>
                  </a:schemeClr>
                </a:solidFill>
              </a:rPr>
              <a:t>UNLESS THERE’S SPECIAL ENFORCMENT, </a:t>
            </a:r>
            <a:br>
              <a:rPr lang="en-US" dirty="0" smtClean="0">
                <a:solidFill>
                  <a:schemeClr val="accent1">
                    <a:lumMod val="75000"/>
                  </a:schemeClr>
                </a:solidFill>
              </a:rPr>
            </a:br>
            <a:r>
              <a:rPr lang="en-US" b="1" i="1" dirty="0" smtClean="0">
                <a:solidFill>
                  <a:schemeClr val="accent1">
                    <a:lumMod val="75000"/>
                  </a:schemeClr>
                </a:solidFill>
              </a:rPr>
              <a:t>THE </a:t>
            </a:r>
            <a:r>
              <a:rPr lang="en-US" b="1" i="1" dirty="0">
                <a:solidFill>
                  <a:schemeClr val="accent1">
                    <a:lumMod val="75000"/>
                  </a:schemeClr>
                </a:solidFill>
              </a:rPr>
              <a:t>BASIC </a:t>
            </a:r>
            <a:r>
              <a:rPr lang="en-US" b="1" i="1" dirty="0" smtClean="0">
                <a:solidFill>
                  <a:schemeClr val="accent1">
                    <a:lumMod val="75000"/>
                  </a:schemeClr>
                </a:solidFill>
              </a:rPr>
              <a:t>SPOT IS THE ENFORCEMENT SPOT. </a:t>
            </a:r>
            <a:r>
              <a:rPr lang="en-US" dirty="0">
                <a:solidFill>
                  <a:schemeClr val="accent1">
                    <a:lumMod val="75000"/>
                  </a:schemeClr>
                </a:solidFill>
              </a:rPr>
              <a:t/>
            </a:r>
            <a:br>
              <a:rPr lang="en-US" dirty="0">
                <a:solidFill>
                  <a:schemeClr val="accent1">
                    <a:lumMod val="75000"/>
                  </a:schemeClr>
                </a:solidFill>
              </a:rPr>
            </a:br>
            <a:r>
              <a:rPr lang="en-US" dirty="0" smtClean="0"/>
              <a:t>5 possible basic spots:</a:t>
            </a:r>
            <a:endParaRPr lang="en-US" dirty="0"/>
          </a:p>
        </p:txBody>
      </p:sp>
    </p:spTree>
    <p:extLst>
      <p:ext uri="{BB962C8B-B14F-4D97-AF65-F5344CB8AC3E}">
        <p14:creationId xmlns:p14="http://schemas.microsoft.com/office/powerpoint/2010/main" val="1775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365125"/>
            <a:ext cx="12050331" cy="1325563"/>
          </a:xfrm>
        </p:spPr>
        <p:txBody>
          <a:bodyPr>
            <a:noAutofit/>
          </a:bodyPr>
          <a:lstStyle/>
          <a:p>
            <a:r>
              <a:rPr lang="en-US" sz="3600" dirty="0" smtClean="0">
                <a:solidFill>
                  <a:srgbClr val="00B0F0"/>
                </a:solidFill>
              </a:rPr>
              <a:t/>
            </a:r>
            <a:br>
              <a:rPr lang="en-US" sz="3600" dirty="0" smtClean="0">
                <a:solidFill>
                  <a:srgbClr val="00B0F0"/>
                </a:solidFill>
              </a:rPr>
            </a:br>
            <a:r>
              <a:rPr lang="en-US" sz="3600" u="sng" dirty="0"/>
              <a:t/>
            </a:r>
            <a:br>
              <a:rPr lang="en-US" sz="3600" u="sng" dirty="0"/>
            </a:br>
            <a:r>
              <a:rPr lang="en-US" sz="3600" u="sng" dirty="0" smtClean="0"/>
              <a:t>TYPE OF PLAY 					          BASIC SPOT</a:t>
            </a:r>
            <a:r>
              <a:rPr lang="en-US" sz="3600" dirty="0" smtClean="0">
                <a:solidFill>
                  <a:srgbClr val="00B0F0"/>
                </a:solidFill>
              </a:rPr>
              <a:t>					</a:t>
            </a:r>
            <a:br>
              <a:rPr lang="en-US" sz="3600" dirty="0" smtClean="0">
                <a:solidFill>
                  <a:srgbClr val="00B0F0"/>
                </a:solidFill>
              </a:rPr>
            </a:br>
            <a:r>
              <a:rPr lang="en-US" sz="3600" dirty="0" smtClean="0">
                <a:solidFill>
                  <a:srgbClr val="00B0F0"/>
                </a:solidFill>
              </a:rPr>
              <a:t/>
            </a:r>
            <a:br>
              <a:rPr lang="en-US" sz="3600" dirty="0" smtClean="0">
                <a:solidFill>
                  <a:srgbClr val="00B0F0"/>
                </a:solidFill>
              </a:rPr>
            </a:br>
            <a:r>
              <a:rPr lang="en-US" sz="3600" dirty="0">
                <a:solidFill>
                  <a:srgbClr val="00B0F0"/>
                </a:solidFill>
              </a:rPr>
              <a:t/>
            </a:r>
            <a:br>
              <a:rPr lang="en-US" sz="3600" dirty="0">
                <a:solidFill>
                  <a:srgbClr val="00B0F0"/>
                </a:solidFill>
              </a:rPr>
            </a:br>
            <a:r>
              <a:rPr lang="en-US" sz="3600" dirty="0" smtClean="0">
                <a:solidFill>
                  <a:srgbClr val="00B0F0"/>
                </a:solidFill>
              </a:rPr>
              <a:t/>
            </a:r>
            <a:br>
              <a:rPr lang="en-US" sz="3600" dirty="0" smtClean="0">
                <a:solidFill>
                  <a:srgbClr val="00B0F0"/>
                </a:solidFill>
              </a:rPr>
            </a:br>
            <a:r>
              <a:rPr lang="en-US" sz="3600" dirty="0" smtClean="0">
                <a:solidFill>
                  <a:srgbClr val="00B0F0"/>
                </a:solidFill>
              </a:rPr>
              <a:t/>
            </a:r>
            <a:br>
              <a:rPr lang="en-US" sz="3600" dirty="0" smtClean="0">
                <a:solidFill>
                  <a:srgbClr val="00B0F0"/>
                </a:solidFill>
              </a:rPr>
            </a:br>
            <a:r>
              <a:rPr lang="en-US" sz="3600" dirty="0" smtClean="0">
                <a:solidFill>
                  <a:srgbClr val="00B0F0"/>
                </a:solidFill>
              </a:rPr>
              <a:t/>
            </a:r>
            <a:br>
              <a:rPr lang="en-US" sz="3600" dirty="0" smtClean="0">
                <a:solidFill>
                  <a:srgbClr val="00B0F0"/>
                </a:solidFill>
              </a:rPr>
            </a:br>
            <a:r>
              <a:rPr lang="en-US" sz="3600" dirty="0" smtClean="0"/>
              <a:t>TYPE OF PLAY/LIVE BALL FOUL			BASIC SPOT</a:t>
            </a:r>
            <a:r>
              <a:rPr lang="en-US" sz="3600" dirty="0" smtClean="0">
                <a:solidFill>
                  <a:srgbClr val="00B0F0"/>
                </a:solidFill>
              </a:rPr>
              <a:t/>
            </a:r>
            <a:br>
              <a:rPr lang="en-US" sz="3600" dirty="0" smtClean="0">
                <a:solidFill>
                  <a:srgbClr val="00B0F0"/>
                </a:solidFill>
              </a:rPr>
            </a:br>
            <a:r>
              <a:rPr lang="en-US" sz="3600" dirty="0" smtClean="0">
                <a:solidFill>
                  <a:srgbClr val="00B0F0"/>
                </a:solidFill>
              </a:rPr>
              <a:t>Foul Simultaneous with Snap	      		Previous Spot</a:t>
            </a:r>
            <a:br>
              <a:rPr lang="en-US" sz="3600" dirty="0" smtClean="0">
                <a:solidFill>
                  <a:srgbClr val="00B0F0"/>
                </a:solidFill>
              </a:rPr>
            </a:br>
            <a:r>
              <a:rPr lang="en-US" sz="3600" dirty="0" smtClean="0">
                <a:solidFill>
                  <a:srgbClr val="00B0F0"/>
                </a:solidFill>
              </a:rPr>
              <a:t>Loose Ball Play 	  				Previous Spot</a:t>
            </a:r>
            <a:br>
              <a:rPr lang="en-US" sz="3600" dirty="0" smtClean="0">
                <a:solidFill>
                  <a:srgbClr val="00B0F0"/>
                </a:solidFill>
              </a:rPr>
            </a:br>
            <a:r>
              <a:rPr lang="en-US" sz="3600" dirty="0" smtClean="0">
                <a:solidFill>
                  <a:srgbClr val="00B0F0"/>
                </a:solidFill>
              </a:rPr>
              <a:t/>
            </a:r>
            <a:br>
              <a:rPr lang="en-US" sz="3600" dirty="0" smtClean="0">
                <a:solidFill>
                  <a:srgbClr val="00B0F0"/>
                </a:solidFill>
              </a:rPr>
            </a:br>
            <a:r>
              <a:rPr lang="en-US" sz="3600" i="1" dirty="0" smtClean="0">
                <a:solidFill>
                  <a:srgbClr val="FF0000"/>
                </a:solidFill>
              </a:rPr>
              <a:t>Running Play Team A Foul (no change of possession)</a:t>
            </a:r>
            <a:br>
              <a:rPr lang="en-US" sz="3600" i="1" dirty="0" smtClean="0">
                <a:solidFill>
                  <a:srgbClr val="FF0000"/>
                </a:solidFill>
              </a:rPr>
            </a:br>
            <a:r>
              <a:rPr lang="en-US" sz="3600" dirty="0" smtClean="0">
                <a:solidFill>
                  <a:srgbClr val="FF0000"/>
                </a:solidFill>
              </a:rPr>
              <a:t>If Foul Behind Neutral Zone			Previous Spot</a:t>
            </a:r>
            <a:br>
              <a:rPr lang="en-US" sz="3600" dirty="0" smtClean="0">
                <a:solidFill>
                  <a:srgbClr val="FF0000"/>
                </a:solidFill>
              </a:rPr>
            </a:br>
            <a:r>
              <a:rPr lang="en-US" sz="3600" dirty="0" smtClean="0">
                <a:solidFill>
                  <a:srgbClr val="FF0000"/>
                </a:solidFill>
              </a:rPr>
              <a:t>If Run Ends Behind Neutral Zone		Previous Spot</a:t>
            </a:r>
            <a:br>
              <a:rPr lang="en-US" sz="3600" dirty="0" smtClean="0">
                <a:solidFill>
                  <a:srgbClr val="FF0000"/>
                </a:solidFill>
              </a:rPr>
            </a:br>
            <a:r>
              <a:rPr lang="en-US" sz="3600" dirty="0" smtClean="0">
                <a:solidFill>
                  <a:srgbClr val="FF0000"/>
                </a:solidFill>
              </a:rPr>
              <a:t>If Foul AND End of Run Beyond NZ		Old All But One*</a:t>
            </a:r>
            <a:br>
              <a:rPr lang="en-US" sz="3600" dirty="0" smtClean="0">
                <a:solidFill>
                  <a:srgbClr val="FF0000"/>
                </a:solidFill>
              </a:rPr>
            </a:br>
            <a:r>
              <a:rPr lang="en-US" sz="3600" dirty="0">
                <a:solidFill>
                  <a:srgbClr val="FF0000"/>
                </a:solidFill>
              </a:rPr>
              <a:t/>
            </a:r>
            <a:br>
              <a:rPr lang="en-US" sz="3600" dirty="0">
                <a:solidFill>
                  <a:srgbClr val="FF0000"/>
                </a:solidFill>
              </a:rPr>
            </a:br>
            <a:r>
              <a:rPr lang="en-US" sz="3600" i="1" dirty="0" smtClean="0">
                <a:solidFill>
                  <a:srgbClr val="00B050"/>
                </a:solidFill>
              </a:rPr>
              <a:t>Running Play Team B Foul (no change of possession)</a:t>
            </a:r>
            <a:br>
              <a:rPr lang="en-US" sz="3600" i="1" dirty="0" smtClean="0">
                <a:solidFill>
                  <a:srgbClr val="00B050"/>
                </a:solidFill>
              </a:rPr>
            </a:br>
            <a:r>
              <a:rPr lang="en-US" sz="3600" dirty="0" smtClean="0">
                <a:solidFill>
                  <a:srgbClr val="00B050"/>
                </a:solidFill>
              </a:rPr>
              <a:t>If Run Ends Behind NZ				Previous Spot</a:t>
            </a:r>
            <a:br>
              <a:rPr lang="en-US" sz="3600" dirty="0" smtClean="0">
                <a:solidFill>
                  <a:srgbClr val="00B050"/>
                </a:solidFill>
              </a:rPr>
            </a:br>
            <a:r>
              <a:rPr lang="en-US" sz="3600" dirty="0" smtClean="0">
                <a:solidFill>
                  <a:srgbClr val="00B050"/>
                </a:solidFill>
              </a:rPr>
              <a:t>If Run Ends Beyond NZ				</a:t>
            </a:r>
            <a:r>
              <a:rPr lang="en-US" sz="2400" dirty="0" smtClean="0">
                <a:solidFill>
                  <a:srgbClr val="00B050"/>
                </a:solidFill>
              </a:rPr>
              <a:t>Succeeding Spot/End of Related Run</a:t>
            </a:r>
            <a:endParaRPr lang="en-US" sz="2400" dirty="0">
              <a:solidFill>
                <a:srgbClr val="00B0F0"/>
              </a:solidFill>
            </a:endParaRPr>
          </a:p>
        </p:txBody>
      </p:sp>
    </p:spTree>
    <p:extLst>
      <p:ext uri="{BB962C8B-B14F-4D97-AF65-F5344CB8AC3E}">
        <p14:creationId xmlns:p14="http://schemas.microsoft.com/office/powerpoint/2010/main" val="1661083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Widescreen</PresentationFormat>
  <Paragraphs>89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Insaniburger with Cheese</vt:lpstr>
      <vt:lpstr>Myriad Pro Black</vt:lpstr>
      <vt:lpstr>Wingdings</vt:lpstr>
      <vt:lpstr>Office Theme</vt:lpstr>
      <vt:lpstr>          ANEFO   RULE 10: PENALTY ENFORCEMENT  October 16, 2023</vt:lpstr>
      <vt:lpstr>PENALTY ENFORCEMENT OVERVIEW</vt:lpstr>
      <vt:lpstr>1. TYPE OF PLAY: THERE ARE TWO TYPES… LOOSE BALL PLAY &amp; RUNNING PLAY</vt:lpstr>
      <vt:lpstr>PowerPoint Presentation</vt:lpstr>
      <vt:lpstr>PowerPoint Presentation</vt:lpstr>
      <vt:lpstr>TYPE OF PLAY: THERE ARE TWO TYPES… LOOSE BALL PLAY &amp; RUNNING PLAY</vt:lpstr>
      <vt:lpstr>2. DETERMINING THE BASIC SPOT / ENFORCEMENT SPOT The basic spot is determined by:</vt:lpstr>
      <vt:lpstr>UNLESS THERE’S SPECIAL ENFORCMENT,  THE BASIC SPOT IS THE ENFORCEMENT SPOT.  5 possible basic spots:</vt:lpstr>
      <vt:lpstr>  TYPE OF PLAY                BASIC SPOT           TYPE OF PLAY/LIVE BALL FOUL   BASIC SPOT Foul Simultaneous with Snap         Previous Spot Loose Ball Play        Previous Spot  Running Play Team A Foul (no change of possession) If Foul Behind Neutral Zone   Previous Spot If Run Ends Behind Neutral Zone  Previous Spot If Foul AND End of Run Beyond NZ  Old All But One*  Running Play Team B Foul (no change of possession) If Run Ends Behind NZ    Previous Spot If Run Ends Beyond NZ    Succeeding Spot/End of Related Run</vt:lpstr>
      <vt:lpstr>          TYPES OF PLAYS…  Play 1: 1/10, midfield. While rushing the QB, B99 twists A77’s facemask. A11 eludes the rush, rolls out, and completes a pass to A88, who is tackled at the B-20.  Play 2: 2/G, B-10.  On a sweep play, A33 fumbles near the sideline at the  B-5. While the ball is loose, B44 blocks A88 below the waist in the endzone. The ball hits the pylon.  What type of play did the foul occur during?   </vt:lpstr>
      <vt:lpstr>    TYPES OF PLAYS…  Play 3: 1/10, midfield. A1 runs to the B-30. A88 holds at the B-25. Play 4: 1/10, midfield. A1 runs to the B-30. A88 holds at the B-35.  Team A foul when the run ends beyond NZ and the foul occurs beyond NZ…. the return of the old All-But-One principle    d</vt:lpstr>
      <vt:lpstr>WEIRD FOULS AND THE SPOTS WHO LOVE THEM</vt:lpstr>
      <vt:lpstr>POST SCRIMMAGE KICK ENFORCEMENT</vt:lpstr>
      <vt:lpstr>SPECIAL ENFORCEMENTS</vt:lpstr>
      <vt:lpstr>PowerPoint Presentation</vt:lpstr>
      <vt:lpstr>LIVE BALL – DEAD BALL FOULS </vt:lpstr>
      <vt:lpstr>PowerPoint Presentation</vt:lpstr>
      <vt:lpstr>GENERAL SUGGESTIONS</vt:lpstr>
    </vt:vector>
  </TitlesOfParts>
  <Company>Transperfect Translations,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ANEFO CANDIDATE CLASS RULE 10 PENALTY ENFORCEMENT 10/25/2021</dc:title>
  <dc:creator>Richard Harrington</dc:creator>
  <cp:lastModifiedBy>Richard Harrington</cp:lastModifiedBy>
  <cp:revision>54</cp:revision>
  <dcterms:created xsi:type="dcterms:W3CDTF">2021-10-25T17:51:04Z</dcterms:created>
  <dcterms:modified xsi:type="dcterms:W3CDTF">2023-10-16T19:51:16Z</dcterms:modified>
</cp:coreProperties>
</file>