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90" r:id="rId3"/>
    <p:sldId id="279" r:id="rId4"/>
    <p:sldId id="280" r:id="rId5"/>
    <p:sldId id="282" r:id="rId6"/>
    <p:sldId id="283" r:id="rId7"/>
    <p:sldId id="281" r:id="rId8"/>
    <p:sldId id="284" r:id="rId9"/>
    <p:sldId id="285" r:id="rId10"/>
    <p:sldId id="286" r:id="rId11"/>
    <p:sldId id="287" r:id="rId12"/>
    <p:sldId id="288" r:id="rId13"/>
    <p:sldId id="289" r:id="rId14"/>
    <p:sldId id="291" r:id="rId15"/>
    <p:sldId id="292" r:id="rId16"/>
    <p:sldId id="293" r:id="rId17"/>
  </p:sldIdLst>
  <p:sldSz cx="9144000" cy="5143500" type="screen16x9"/>
  <p:notesSz cx="7010400" cy="9236075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612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2023-10-03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5552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2023-10-03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3033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7216"/>
            <a:ext cx="9144000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altLang="ko-KR" dirty="0"/>
              <a:t> Click to edit Master title style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dirty="0"/>
              <a:t>Click to edit Master text styles</a:t>
            </a:r>
          </a:p>
          <a:p>
            <a:pPr lvl="1"/>
            <a:r>
              <a:rPr lang="en-US" altLang="ko-KR" dirty="0"/>
              <a:t>Second level</a:t>
            </a:r>
          </a:p>
          <a:p>
            <a:pPr lvl="2"/>
            <a:r>
              <a:rPr lang="en-US" altLang="ko-KR" dirty="0"/>
              <a:t>Third level</a:t>
            </a:r>
          </a:p>
          <a:p>
            <a:pPr lvl="3"/>
            <a:r>
              <a:rPr lang="en-US" altLang="ko-KR" dirty="0"/>
              <a:t>Fourth level</a:t>
            </a:r>
          </a:p>
          <a:p>
            <a:pPr lvl="4"/>
            <a:r>
              <a:rPr lang="en-US" altLang="ko-KR" dirty="0"/>
              <a:t>Fifth level</a:t>
            </a:r>
            <a:endParaRPr lang="ko-KR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2023-10-03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2023-10-03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9806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2023-10-03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6615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2023-10-03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7851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2023-10-03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76104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2023-10-03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37280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2023-10-03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67004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2023-10-03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359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27216"/>
            <a:ext cx="694826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8C5CDB-1AEF-4522-8EAF-CE1F4E5D863E}" type="datetimeFigureOut">
              <a:rPr lang="ko-KR" altLang="en-US" smtClean="0"/>
              <a:t>2023-10-03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588" y="411510"/>
            <a:ext cx="9144000" cy="1656184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13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799871" y="555526"/>
            <a:ext cx="543609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Rule 7: </a:t>
            </a:r>
          </a:p>
          <a:p>
            <a:r>
              <a:rPr lang="en-US" altLang="ko-KR" sz="2000" b="1" dirty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Snapping, Handling, and Passing the Ball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2302408"/>
            <a:ext cx="1995611" cy="17430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3" y="4659982"/>
            <a:ext cx="8583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ANEFO Oct. 1, 2023                                                   Kevin Chapman</a:t>
            </a:r>
          </a:p>
        </p:txBody>
      </p:sp>
    </p:spTree>
    <p:extLst>
      <p:ext uri="{BB962C8B-B14F-4D97-AF65-F5344CB8AC3E}">
        <p14:creationId xmlns:p14="http://schemas.microsoft.com/office/powerpoint/2010/main" val="2450752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6A7795-D772-1FF5-198D-F51ADDCEF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Examples of Motion vs. Shift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F5191BB-C9A9-0A97-269B-B438676D22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F41004BA-7D05-3255-4EDD-D473FBFACF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0599485"/>
              </p:ext>
            </p:extLst>
          </p:nvPr>
        </p:nvGraphicFramePr>
        <p:xfrm>
          <a:off x="323528" y="1200150"/>
          <a:ext cx="7560840" cy="3531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688632">
                  <a:extLst>
                    <a:ext uri="{9D8B030D-6E8A-4147-A177-3AD203B41FA5}">
                      <a16:colId xmlns:a16="http://schemas.microsoft.com/office/drawing/2014/main" xmlns="" val="2622765052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xmlns="" val="3916126730"/>
                    </a:ext>
                  </a:extLst>
                </a:gridCol>
              </a:tblGrid>
              <a:tr h="1177280">
                <a:tc>
                  <a:txBody>
                    <a:bodyPr/>
                    <a:lstStyle/>
                    <a:p>
                      <a:r>
                        <a:rPr lang="en-US" dirty="0"/>
                        <a:t>Everyone is set. Offense has 5 in the backfield. One </a:t>
                      </a:r>
                    </a:p>
                    <a:p>
                      <a:r>
                        <a:rPr lang="en-US" dirty="0"/>
                        <a:t>of the backs moves up to the line and the ball is </a:t>
                      </a:r>
                    </a:p>
                    <a:p>
                      <a:r>
                        <a:rPr lang="en-US" dirty="0"/>
                        <a:t>snapped before he is set for one second.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Illegal Shift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86170224"/>
                  </a:ext>
                </a:extLst>
              </a:tr>
              <a:tr h="1177280">
                <a:tc>
                  <a:txBody>
                    <a:bodyPr/>
                    <a:lstStyle/>
                    <a:p>
                      <a:r>
                        <a:rPr lang="en-US" dirty="0"/>
                        <a:t>Same as above except that the back is still moving</a:t>
                      </a:r>
                    </a:p>
                    <a:p>
                      <a:r>
                        <a:rPr lang="en-US" dirty="0"/>
                        <a:t>forward when the ball is snapped.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Illegal Motion</a:t>
                      </a:r>
                    </a:p>
                    <a:p>
                      <a:pPr algn="ctr"/>
                      <a:r>
                        <a:rPr lang="en-US" sz="1400" dirty="0"/>
                        <a:t>(False start if abrupt)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40061706"/>
                  </a:ext>
                </a:extLst>
              </a:tr>
              <a:tr h="1177280">
                <a:tc>
                  <a:txBody>
                    <a:bodyPr/>
                    <a:lstStyle/>
                    <a:p>
                      <a:r>
                        <a:rPr lang="en-US" dirty="0"/>
                        <a:t>Quarterback signals for motion and both WRs start</a:t>
                      </a:r>
                    </a:p>
                    <a:p>
                      <a:r>
                        <a:rPr lang="en-US" dirty="0"/>
                        <a:t>moving by mistake.  Both end up stopping for &gt;1 </a:t>
                      </a:r>
                    </a:p>
                    <a:p>
                      <a:r>
                        <a:rPr lang="en-US" dirty="0"/>
                        <a:t>second before the ball is snapped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Legal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332351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83898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6A7795-D772-1FF5-198D-F51ADDCEF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Examples of Motion vs. Shift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F5191BB-C9A9-0A97-269B-B438676D22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F41004BA-7D05-3255-4EDD-D473FBFACF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0818123"/>
              </p:ext>
            </p:extLst>
          </p:nvPr>
        </p:nvGraphicFramePr>
        <p:xfrm>
          <a:off x="323528" y="1200150"/>
          <a:ext cx="7560840" cy="3531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688632">
                  <a:extLst>
                    <a:ext uri="{9D8B030D-6E8A-4147-A177-3AD203B41FA5}">
                      <a16:colId xmlns:a16="http://schemas.microsoft.com/office/drawing/2014/main" xmlns="" val="2622765052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xmlns="" val="3916126730"/>
                    </a:ext>
                  </a:extLst>
                </a:gridCol>
              </a:tblGrid>
              <a:tr h="1177280">
                <a:tc>
                  <a:txBody>
                    <a:bodyPr/>
                    <a:lstStyle/>
                    <a:p>
                      <a:r>
                        <a:rPr lang="en-US" dirty="0"/>
                        <a:t>QB signals for motion.  Two WRs start moving. One</a:t>
                      </a:r>
                    </a:p>
                    <a:p>
                      <a:r>
                        <a:rPr lang="en-US" dirty="0"/>
                        <a:t>stops but the other is still moving at the snap.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Illegal </a:t>
                      </a:r>
                      <a:r>
                        <a:rPr lang="en-US" u="sng" dirty="0"/>
                        <a:t>Shift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86170224"/>
                  </a:ext>
                </a:extLst>
              </a:tr>
              <a:tr h="1177280">
                <a:tc>
                  <a:txBody>
                    <a:bodyPr/>
                    <a:lstStyle/>
                    <a:p>
                      <a:r>
                        <a:rPr lang="en-US" dirty="0"/>
                        <a:t>QB signals for motion.  WR, who is on the end of </a:t>
                      </a:r>
                    </a:p>
                    <a:p>
                      <a:r>
                        <a:rPr lang="en-US" dirty="0"/>
                        <a:t>the line goes in motion from the LOS and is still </a:t>
                      </a:r>
                    </a:p>
                    <a:p>
                      <a:r>
                        <a:rPr lang="en-US" dirty="0"/>
                        <a:t>in motion at the snap.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Illegal Motion</a:t>
                      </a:r>
                    </a:p>
                    <a:p>
                      <a:pPr algn="ctr"/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40061706"/>
                  </a:ext>
                </a:extLst>
              </a:tr>
              <a:tr h="1177280">
                <a:tc>
                  <a:txBody>
                    <a:bodyPr/>
                    <a:lstStyle/>
                    <a:p>
                      <a:r>
                        <a:rPr lang="en-US" dirty="0"/>
                        <a:t>Another formation mistake.  Two WRs move to a</a:t>
                      </a:r>
                    </a:p>
                    <a:p>
                      <a:r>
                        <a:rPr lang="en-US" dirty="0"/>
                        <a:t>new position and stop.  Before 1 second, a third</a:t>
                      </a:r>
                    </a:p>
                    <a:p>
                      <a:r>
                        <a:rPr lang="en-US" dirty="0"/>
                        <a:t>WR goes in motion.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Illegal Shift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332351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47790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70EE25-0965-502A-F7C7-D5387C41C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Illegal Forward Passes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4C74175-C02C-B09C-5326-92179AC0F5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363272" cy="353183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most common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Pass to conserve time or yardage (intentional grounding)</a:t>
            </a:r>
          </a:p>
          <a:p>
            <a:pPr marL="857250" lvl="1" indent="-457200"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Penalties are enforced from the spot of the pass and LOD</a:t>
            </a:r>
          </a:p>
          <a:p>
            <a:pPr marL="857250" lvl="1" indent="-457200"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Clock starts on the snap unless done to conserve time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 pass made from beyond the NZ</a:t>
            </a:r>
          </a:p>
          <a:p>
            <a:pPr marL="857250" lvl="1" indent="-457200"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Either foot is over NZ is sufficient for a foul (NCAA difference)</a:t>
            </a:r>
          </a:p>
          <a:p>
            <a:pPr marL="857250" lvl="1" indent="-457200"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There cannot be DPI</a:t>
            </a:r>
          </a:p>
          <a:p>
            <a:pPr marL="857250" lvl="1" indent="-457200"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There cannot be ineligible downfield</a:t>
            </a:r>
          </a:p>
          <a:p>
            <a:pPr marL="857250" lvl="1" indent="-457200"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There cannot be illegal touching</a:t>
            </a:r>
          </a:p>
        </p:txBody>
      </p:sp>
    </p:spTree>
    <p:extLst>
      <p:ext uri="{BB962C8B-B14F-4D97-AF65-F5344CB8AC3E}">
        <p14:creationId xmlns:p14="http://schemas.microsoft.com/office/powerpoint/2010/main" val="779588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7FA7E49-F1ED-3D87-FC7B-99FF73143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Illegal Touching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F58F4AA-A372-C332-1D7E-44A5CA4300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747863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All Team B are eligible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Team A are eligible depending on 2 things: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Position (only the ends are eligible), and 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Numbering (50-79 can’t touch on purpose unless B </a:t>
            </a:r>
          </a:p>
          <a:p>
            <a:pPr marL="457200" lvl="1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touches first).</a:t>
            </a:r>
          </a:p>
        </p:txBody>
      </p:sp>
    </p:spTree>
    <p:extLst>
      <p:ext uri="{BB962C8B-B14F-4D97-AF65-F5344CB8AC3E}">
        <p14:creationId xmlns:p14="http://schemas.microsoft.com/office/powerpoint/2010/main" val="1483358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047B33-4B5C-735C-AB5E-3051F0AC2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5AD1AA4-4CE5-079C-C74F-C6E397076C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3598"/>
            <a:ext cx="8229600" cy="381987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sz="24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Misc. Rules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Any intentional touching is a foul </a:t>
            </a:r>
          </a:p>
          <a:p>
            <a:pPr marL="400050" lvl="1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 (includes batting, muffing, &amp; catching)</a:t>
            </a:r>
          </a:p>
          <a:p>
            <a:pPr marL="857250" lvl="1" indent="-457200">
              <a:buFont typeface="Wingdings" panose="05000000000000000000" pitchFamily="2" charset="2"/>
              <a:buChar char="v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Cannot touch behind or beyond the NZ</a:t>
            </a:r>
          </a:p>
          <a:p>
            <a:pPr marL="857250" lvl="1" indent="-457200">
              <a:buFont typeface="Wingdings" panose="05000000000000000000" pitchFamily="2" charset="2"/>
              <a:buChar char="v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Can touch 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after Team B touches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Penalty Enforcement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All But One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Loss of Down</a:t>
            </a:r>
          </a:p>
          <a:p>
            <a:pPr marL="457200" lvl="1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51435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650952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Rule 7 Potpourri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1640" y="1200150"/>
            <a:ext cx="6262305" cy="3675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9559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047B33-4B5C-735C-AB5E-3051F0AC2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5AD1AA4-4CE5-079C-C74F-C6E397076C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3598"/>
            <a:ext cx="8229600" cy="3819871"/>
          </a:xfrm>
        </p:spPr>
        <p:txBody>
          <a:bodyPr>
            <a:normAutofit/>
          </a:bodyPr>
          <a:lstStyle/>
          <a:p>
            <a:pPr marL="914400" lvl="1" indent="-457200">
              <a:buFont typeface="+mj-lt"/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It is 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LEGAL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for the center to lift the ball in order to </a:t>
            </a:r>
          </a:p>
          <a:p>
            <a:pPr marL="457200" lvl="1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rotate the ball laterally (spin laces).  (Rule 7-1-2)</a:t>
            </a:r>
          </a:p>
          <a:p>
            <a:pPr marL="914400" lvl="1" indent="-457200">
              <a:buAutoNum type="arabicPeriod" startAt="2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 terrible snap that rolls on the ground is 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LEGAL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but </a:t>
            </a:r>
          </a:p>
          <a:p>
            <a:pPr marL="457200" lvl="1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if the snap hits the snapper’s leg first, it’s a dead ball</a:t>
            </a:r>
          </a:p>
          <a:p>
            <a:pPr marL="457200" lvl="1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foul for illegal snap. (Rule 7-2-4).</a:t>
            </a:r>
          </a:p>
          <a:p>
            <a:pPr marL="914400" lvl="1" indent="-457200">
              <a:buAutoNum type="arabicPeriod" startAt="3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Ineligible Downfield:</a:t>
            </a:r>
          </a:p>
          <a:p>
            <a:pPr marL="1314450" lvl="2" indent="-457200">
              <a:buFont typeface="Courier New" panose="02070309020205020404" pitchFamily="49" charset="0"/>
              <a:buChar char="o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When the QB throws a forward pass that crosses the </a:t>
            </a:r>
          </a:p>
          <a:p>
            <a:pPr marL="857250" lvl="2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      LOS, linemen cannot be: </a:t>
            </a:r>
          </a:p>
          <a:p>
            <a:pPr marL="857250" lvl="2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	1.  Beyond the 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EXPANDED NZ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(&gt;2 yds)</a:t>
            </a:r>
            <a:endParaRPr 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0" lvl="2" indent="0">
              <a:buNone/>
            </a:pP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2.  When the ball is thrown</a:t>
            </a:r>
            <a:endParaRPr 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51435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1577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E5828FE-EAAC-C6F9-6C68-14ABC1229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Three Key Concepts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9948B3F-0068-C007-C088-BDE258D3CE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buFont typeface="+mj-lt"/>
              <a:buAutoNum type="romanU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Illegal Shifts and Motion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+mj-lt"/>
              <a:buAutoNum type="romanU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Illegal Forward Passes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+mj-lt"/>
              <a:buAutoNum type="romanU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Illegal Touching</a:t>
            </a:r>
          </a:p>
        </p:txBody>
      </p:sp>
    </p:spTree>
    <p:extLst>
      <p:ext uri="{BB962C8B-B14F-4D97-AF65-F5344CB8AC3E}">
        <p14:creationId xmlns:p14="http://schemas.microsoft.com/office/powerpoint/2010/main" val="136390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233BF7-B666-4123-DB4C-78327E9A8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Motion and Shifts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8E0F5D7-F979-D813-6612-1331C4E14E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675855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Definitions: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Motion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Any movement by players prior to or at the </a:t>
            </a:r>
          </a:p>
          <a:p>
            <a:pPr marL="457200" lvl="1" indent="0">
              <a:buNone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	snap.</a:t>
            </a:r>
          </a:p>
          <a:p>
            <a:pPr marL="457200" lvl="1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Shift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specific type of motion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0" lvl="2" indent="-457200">
              <a:buFont typeface="+mj-lt"/>
              <a:buAutoNum type="arabicPeriod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Action of </a:t>
            </a:r>
            <a:r>
              <a:rPr lang="en-US" sz="22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or more</a:t>
            </a:r>
            <a:r>
              <a:rPr lang="en-US" sz="22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Team A players,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After huddle or assuming a set position,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Movement to a new set position before </a:t>
            </a:r>
          </a:p>
          <a:p>
            <a:pPr marL="1371600" lvl="3" indent="0">
              <a:buNone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the snap</a:t>
            </a:r>
          </a:p>
        </p:txBody>
      </p:sp>
    </p:spTree>
    <p:extLst>
      <p:ext uri="{BB962C8B-B14F-4D97-AF65-F5344CB8AC3E}">
        <p14:creationId xmlns:p14="http://schemas.microsoft.com/office/powerpoint/2010/main" val="482045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3D18F14C-15FD-35E9-D1B9-DACB39BA7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Shifts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7A871002-DB26-090D-BA5A-B34FDFD0E6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675855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u="sng" dirty="0">
                <a:solidFill>
                  <a:srgbClr val="FF0000"/>
                </a:solidFill>
              </a:rPr>
              <a:t>The Rules</a:t>
            </a:r>
            <a:r>
              <a:rPr lang="en-US" dirty="0"/>
              <a:t>: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 There can be multiple shifts on one play.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 After all the shifts are done, there needs to </a:t>
            </a:r>
          </a:p>
          <a:p>
            <a:pPr marL="457200" lvl="1" indent="0">
              <a:buNone/>
            </a:pPr>
            <a:r>
              <a:rPr lang="en-US" dirty="0"/>
              <a:t>	be a one-second pause before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sym typeface="Wingdings" panose="05000000000000000000" pitchFamily="2" charset="2"/>
              </a:rPr>
              <a:t>The ball is snapped, or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sym typeface="Wingdings" panose="05000000000000000000" pitchFamily="2" charset="2"/>
              </a:rPr>
              <a:t>A player goes in legal motion and remains </a:t>
            </a:r>
            <a:r>
              <a:rPr lang="en-US" dirty="0"/>
              <a:t>in     motion at the snap. </a:t>
            </a:r>
            <a:br>
              <a:rPr lang="en-US" dirty="0"/>
            </a:br>
            <a:endParaRPr lang="en-US" dirty="0"/>
          </a:p>
          <a:p>
            <a:pPr marL="457200" lvl="1" indent="0">
              <a:buNone/>
            </a:pPr>
            <a:r>
              <a:rPr lang="en-US" b="1" dirty="0"/>
              <a:t>*</a:t>
            </a:r>
            <a:r>
              <a:rPr lang="en-US" dirty="0"/>
              <a:t> Violations of this rule are </a:t>
            </a:r>
            <a:r>
              <a:rPr lang="en-US" b="1" dirty="0">
                <a:solidFill>
                  <a:srgbClr val="FF0000"/>
                </a:solidFill>
              </a:rPr>
              <a:t>LIVE BALL FOULS </a:t>
            </a:r>
            <a:r>
              <a:rPr lang="en-US" b="1" dirty="0"/>
              <a:t>*</a:t>
            </a:r>
            <a:r>
              <a:rPr lang="en-US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2929417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6AFF9C-14E1-5683-FCCD-832FFF4CD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Motion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D8CA2DE-41E0-62AC-E1E1-848DE5C4B9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60384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sz="26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Rules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Anyone from Team B can be moving at the snap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One player from Team A can be moving, but</a:t>
            </a:r>
          </a:p>
          <a:p>
            <a:pPr lvl="2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Only one player moving at the snap.</a:t>
            </a:r>
          </a:p>
          <a:p>
            <a:pPr lvl="2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Cannot be moving forward</a:t>
            </a:r>
          </a:p>
          <a:p>
            <a:pPr lvl="2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Cannot be in motion from the line of </a:t>
            </a:r>
          </a:p>
          <a:p>
            <a:pPr marL="1371600" lvl="3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scrimmage – must establish as a back first (1 second)</a:t>
            </a:r>
          </a:p>
          <a:p>
            <a:pPr marL="1371600" lvl="3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or shift to a new position and stop for 1 second		</a:t>
            </a:r>
          </a:p>
          <a:p>
            <a:pPr lvl="2">
              <a:buFont typeface="Wingdings" panose="05000000000000000000" pitchFamily="2" charset="2"/>
              <a:buChar char="ü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934107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70EE25-0965-502A-F7C7-D5387C41C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WARNING!!!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4C74175-C02C-B09C-5326-92179AC0F5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53183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000" u="sng" dirty="0">
                <a:latin typeface="Arial" panose="020B0604020202020204" pitchFamily="34" charset="0"/>
                <a:cs typeface="Arial" panose="020B0604020202020204" pitchFamily="34" charset="0"/>
              </a:rPr>
              <a:t>If you only learn one thing, please remember: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Illegal motion and illegal shifts are </a:t>
            </a:r>
          </a:p>
          <a:p>
            <a:pPr marL="0" indent="0" algn="ctr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LIVE BALL FOULS.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not kill the play!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76444"/>
            <a:ext cx="720080" cy="7587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6760" y="76444"/>
            <a:ext cx="720080" cy="758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865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6A7795-D772-1FF5-198D-F51ADDCEF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Examples – Huddle Breaking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F5191BB-C9A9-0A97-269B-B438676D22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F41004BA-7D05-3255-4EDD-D473FBFACF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12254"/>
              </p:ext>
            </p:extLst>
          </p:nvPr>
        </p:nvGraphicFramePr>
        <p:xfrm>
          <a:off x="323528" y="1200150"/>
          <a:ext cx="7560840" cy="3531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486334">
                  <a:extLst>
                    <a:ext uri="{9D8B030D-6E8A-4147-A177-3AD203B41FA5}">
                      <a16:colId xmlns:a16="http://schemas.microsoft.com/office/drawing/2014/main" xmlns="" val="2622765052"/>
                    </a:ext>
                  </a:extLst>
                </a:gridCol>
                <a:gridCol w="2074506">
                  <a:extLst>
                    <a:ext uri="{9D8B030D-6E8A-4147-A177-3AD203B41FA5}">
                      <a16:colId xmlns:a16="http://schemas.microsoft.com/office/drawing/2014/main" xmlns="" val="3916126730"/>
                    </a:ext>
                  </a:extLst>
                </a:gridCol>
              </a:tblGrid>
              <a:tr h="1177280">
                <a:tc>
                  <a:txBody>
                    <a:bodyPr/>
                    <a:lstStyle/>
                    <a:p>
                      <a:r>
                        <a:rPr lang="en-US" dirty="0"/>
                        <a:t>Team A breaks the huddle, and all the players </a:t>
                      </a:r>
                    </a:p>
                    <a:p>
                      <a:r>
                        <a:rPr lang="en-US" dirty="0"/>
                        <a:t>set for a second before the snap.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Legal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86170224"/>
                  </a:ext>
                </a:extLst>
              </a:tr>
              <a:tr h="1177280">
                <a:tc>
                  <a:txBody>
                    <a:bodyPr/>
                    <a:lstStyle/>
                    <a:p>
                      <a:r>
                        <a:rPr lang="en-US" dirty="0"/>
                        <a:t>Team A breaks the huddle, and all the player </a:t>
                      </a:r>
                    </a:p>
                    <a:p>
                      <a:r>
                        <a:rPr lang="en-US" dirty="0"/>
                        <a:t>rush to the line.  The ball is snapped before all</a:t>
                      </a:r>
                    </a:p>
                    <a:p>
                      <a:r>
                        <a:rPr lang="en-US" dirty="0"/>
                        <a:t>players are set.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Live ball foul for </a:t>
                      </a:r>
                    </a:p>
                    <a:p>
                      <a:r>
                        <a:rPr lang="en-US" dirty="0"/>
                        <a:t>Illegal shift </a:t>
                      </a:r>
                    </a:p>
                    <a:p>
                      <a:r>
                        <a:rPr lang="en-US" dirty="0"/>
                        <a:t>(NCAA difference)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40061706"/>
                  </a:ext>
                </a:extLst>
              </a:tr>
              <a:tr h="1177280">
                <a:tc>
                  <a:txBody>
                    <a:bodyPr/>
                    <a:lstStyle/>
                    <a:p>
                      <a:r>
                        <a:rPr lang="en-US" dirty="0"/>
                        <a:t>Team A breaks the huddle, 10 players stop but</a:t>
                      </a:r>
                    </a:p>
                    <a:p>
                      <a:r>
                        <a:rPr lang="en-US" dirty="0"/>
                        <a:t>one player remains in motion as the ball is</a:t>
                      </a:r>
                    </a:p>
                    <a:p>
                      <a:r>
                        <a:rPr lang="en-US" dirty="0"/>
                        <a:t>snapped.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Live ball foul for</a:t>
                      </a:r>
                    </a:p>
                    <a:p>
                      <a:r>
                        <a:rPr lang="en-US" dirty="0"/>
                        <a:t>Illegal shift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332351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28743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6A7795-D772-1FF5-198D-F51ADDCEF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Examples – Quarterback movement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F5191BB-C9A9-0A97-269B-B438676D22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F41004BA-7D05-3255-4EDD-D473FBFACF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4211411"/>
              </p:ext>
            </p:extLst>
          </p:nvPr>
        </p:nvGraphicFramePr>
        <p:xfrm>
          <a:off x="323528" y="1200150"/>
          <a:ext cx="7560840" cy="3531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486334">
                  <a:extLst>
                    <a:ext uri="{9D8B030D-6E8A-4147-A177-3AD203B41FA5}">
                      <a16:colId xmlns:a16="http://schemas.microsoft.com/office/drawing/2014/main" xmlns="" val="2622765052"/>
                    </a:ext>
                  </a:extLst>
                </a:gridCol>
                <a:gridCol w="2074506">
                  <a:extLst>
                    <a:ext uri="{9D8B030D-6E8A-4147-A177-3AD203B41FA5}">
                      <a16:colId xmlns:a16="http://schemas.microsoft.com/office/drawing/2014/main" xmlns="" val="3916126730"/>
                    </a:ext>
                  </a:extLst>
                </a:gridCol>
              </a:tblGrid>
              <a:tr h="1177280">
                <a:tc>
                  <a:txBody>
                    <a:bodyPr/>
                    <a:lstStyle/>
                    <a:p>
                      <a:r>
                        <a:rPr lang="en-US" dirty="0"/>
                        <a:t>Everyone is set.  QB is under center standing up </a:t>
                      </a:r>
                    </a:p>
                    <a:p>
                      <a:r>
                        <a:rPr lang="en-US" dirty="0"/>
                        <a:t>making calls.  He ducks under center and the </a:t>
                      </a:r>
                    </a:p>
                    <a:p>
                      <a:r>
                        <a:rPr lang="en-US" dirty="0"/>
                        <a:t>ball is snapped immediately.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Illegal Shift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86170224"/>
                  </a:ext>
                </a:extLst>
              </a:tr>
              <a:tr h="1177280">
                <a:tc>
                  <a:txBody>
                    <a:bodyPr/>
                    <a:lstStyle/>
                    <a:p>
                      <a:r>
                        <a:rPr lang="en-US" dirty="0"/>
                        <a:t>Everyone is set. QB is in the shotgun.  He walks</a:t>
                      </a:r>
                    </a:p>
                    <a:p>
                      <a:r>
                        <a:rPr lang="en-US" dirty="0"/>
                        <a:t>up under center, and the ball is immediately </a:t>
                      </a:r>
                    </a:p>
                    <a:p>
                      <a:r>
                        <a:rPr lang="en-US" dirty="0"/>
                        <a:t>snapped before 1 second.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Illegal Shift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40061706"/>
                  </a:ext>
                </a:extLst>
              </a:tr>
              <a:tr h="1177280">
                <a:tc>
                  <a:txBody>
                    <a:bodyPr/>
                    <a:lstStyle/>
                    <a:p>
                      <a:r>
                        <a:rPr lang="en-US" dirty="0"/>
                        <a:t>Everyone is set.  QB is (a) under center, or (b)</a:t>
                      </a:r>
                    </a:p>
                    <a:p>
                      <a:r>
                        <a:rPr lang="en-US" dirty="0"/>
                        <a:t>in shotgun when he moves his leg up and down </a:t>
                      </a:r>
                    </a:p>
                    <a:p>
                      <a:r>
                        <a:rPr lang="en-US" dirty="0"/>
                        <a:t>to signal a teammate to go in motion.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Legal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332351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87377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6A7795-D772-1FF5-198D-F51ADDCEF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Examples – Line Shifts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F5191BB-C9A9-0A97-269B-B438676D22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F41004BA-7D05-3255-4EDD-D473FBFACF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9254327"/>
              </p:ext>
            </p:extLst>
          </p:nvPr>
        </p:nvGraphicFramePr>
        <p:xfrm>
          <a:off x="323528" y="1200150"/>
          <a:ext cx="7560840" cy="38290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688632">
                  <a:extLst>
                    <a:ext uri="{9D8B030D-6E8A-4147-A177-3AD203B41FA5}">
                      <a16:colId xmlns:a16="http://schemas.microsoft.com/office/drawing/2014/main" xmlns="" val="2622765052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xmlns="" val="3916126730"/>
                    </a:ext>
                  </a:extLst>
                </a:gridCol>
              </a:tblGrid>
              <a:tr h="1177280">
                <a:tc>
                  <a:txBody>
                    <a:bodyPr/>
                    <a:lstStyle/>
                    <a:p>
                      <a:r>
                        <a:rPr lang="en-US" dirty="0"/>
                        <a:t>Everyone is set and linemen have hands on knees.</a:t>
                      </a:r>
                    </a:p>
                    <a:p>
                      <a:r>
                        <a:rPr lang="en-US" dirty="0"/>
                        <a:t>QB says “shift,” and both the TE and LT stand up</a:t>
                      </a:r>
                    </a:p>
                    <a:p>
                      <a:r>
                        <a:rPr lang="en-US" dirty="0"/>
                        <a:t>and move to the other side of the formation.  The </a:t>
                      </a:r>
                    </a:p>
                    <a:p>
                      <a:r>
                        <a:rPr lang="en-US" dirty="0"/>
                        <a:t>Ball is snapped &gt;1 second later.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Legal Shift</a:t>
                      </a:r>
                    </a:p>
                    <a:p>
                      <a:pPr algn="ctr"/>
                      <a:r>
                        <a:rPr lang="en-US" sz="1400" dirty="0"/>
                        <a:t>(so long as the</a:t>
                      </a:r>
                    </a:p>
                    <a:p>
                      <a:pPr algn="ctr"/>
                      <a:r>
                        <a:rPr lang="en-US" sz="1400" dirty="0"/>
                        <a:t>motion was not </a:t>
                      </a:r>
                    </a:p>
                    <a:p>
                      <a:pPr algn="ctr"/>
                      <a:r>
                        <a:rPr lang="en-US" sz="1400" dirty="0"/>
                        <a:t>abrupt.)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86170224"/>
                  </a:ext>
                </a:extLst>
              </a:tr>
              <a:tr h="1177280">
                <a:tc>
                  <a:txBody>
                    <a:bodyPr/>
                    <a:lstStyle/>
                    <a:p>
                      <a:r>
                        <a:rPr lang="en-US" dirty="0"/>
                        <a:t>Everyone is set. QB says “down” and the linemen </a:t>
                      </a:r>
                    </a:p>
                    <a:p>
                      <a:r>
                        <a:rPr lang="en-US" dirty="0"/>
                        <a:t>move from 2-pt to 3-pt stances as a WR goes in   motion. WR remains in motion at the snap.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Illegal Shift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40061706"/>
                  </a:ext>
                </a:extLst>
              </a:tr>
              <a:tr h="1177280">
                <a:tc>
                  <a:txBody>
                    <a:bodyPr/>
                    <a:lstStyle/>
                    <a:p>
                      <a:r>
                        <a:rPr lang="en-US" dirty="0"/>
                        <a:t>Everyone is set. The slot back is covered by the WR.</a:t>
                      </a:r>
                    </a:p>
                    <a:p>
                      <a:r>
                        <a:rPr lang="en-US" dirty="0"/>
                        <a:t>The coach yells at the slot to go to the other side of the formation.  The slot goes in motion from the </a:t>
                      </a:r>
                    </a:p>
                    <a:p>
                      <a:r>
                        <a:rPr lang="en-US" dirty="0"/>
                        <a:t>line, goes to the other side of the formation and</a:t>
                      </a:r>
                    </a:p>
                    <a:p>
                      <a:r>
                        <a:rPr lang="en-US" dirty="0"/>
                        <a:t>stops for &gt;1 second before the snap.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Legal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332351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43460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877</TotalTime>
  <Words>812</Words>
  <Application>Microsoft Office PowerPoint</Application>
  <PresentationFormat>On-screen Show (16:9)</PresentationFormat>
  <Paragraphs>146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맑은 고딕</vt:lpstr>
      <vt:lpstr>Arial</vt:lpstr>
      <vt:lpstr>Courier New</vt:lpstr>
      <vt:lpstr>Wingdings</vt:lpstr>
      <vt:lpstr>Office Theme</vt:lpstr>
      <vt:lpstr>PowerPoint Presentation</vt:lpstr>
      <vt:lpstr>Three Key Concepts</vt:lpstr>
      <vt:lpstr>Motion and Shifts</vt:lpstr>
      <vt:lpstr>Shifts</vt:lpstr>
      <vt:lpstr>Motion</vt:lpstr>
      <vt:lpstr>WARNING!!!</vt:lpstr>
      <vt:lpstr>Examples – Huddle Breaking</vt:lpstr>
      <vt:lpstr>Examples – Quarterback movement</vt:lpstr>
      <vt:lpstr>Examples – Line Shifts</vt:lpstr>
      <vt:lpstr>Examples of Motion vs. Shift</vt:lpstr>
      <vt:lpstr>Examples of Motion vs. Shift</vt:lpstr>
      <vt:lpstr>Illegal Forward Passes</vt:lpstr>
      <vt:lpstr>Illegal Touching</vt:lpstr>
      <vt:lpstr>PowerPoint Presentation</vt:lpstr>
      <vt:lpstr>Rule 7 Potpourri </vt:lpstr>
      <vt:lpstr>PowerPoint Presentation</vt:lpstr>
    </vt:vector>
  </TitlesOfParts>
  <Company>Microsoft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Owner</cp:lastModifiedBy>
  <cp:revision>56</cp:revision>
  <cp:lastPrinted>2023-10-02T22:26:09Z</cp:lastPrinted>
  <dcterms:created xsi:type="dcterms:W3CDTF">2014-04-01T16:27:38Z</dcterms:created>
  <dcterms:modified xsi:type="dcterms:W3CDTF">2023-10-03T12:43:00Z</dcterms:modified>
</cp:coreProperties>
</file>