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7" r:id="rId3"/>
    <p:sldId id="258" r:id="rId4"/>
    <p:sldId id="259" r:id="rId5"/>
    <p:sldId id="260" r:id="rId6"/>
    <p:sldId id="264" r:id="rId7"/>
    <p:sldId id="265" r:id="rId8"/>
    <p:sldId id="262" r:id="rId9"/>
    <p:sldId id="263" r:id="rId10"/>
    <p:sldId id="269" r:id="rId11"/>
    <p:sldId id="261" r:id="rId12"/>
    <p:sldId id="267" r:id="rId13"/>
    <p:sldId id="266" r:id="rId14"/>
    <p:sldId id="268" r:id="rId15"/>
    <p:sldId id="270" r:id="rId16"/>
    <p:sldId id="271" r:id="rId17"/>
    <p:sldId id="272" r:id="rId18"/>
    <p:sldId id="27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F9A9182-1ECD-42DC-8254-BF1AC6C41111}" type="datetimeFigureOut">
              <a:rPr lang="en-US" smtClean="0"/>
              <a:t>7/11/2017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D0947F-EB34-4B27-B858-A64ABBF4635D}" type="slidenum">
              <a:rPr lang="en-US" smtClean="0"/>
              <a:t>‹#›</a:t>
            </a:fld>
            <a:endParaRPr lang="en-US"/>
          </a:p>
        </p:txBody>
      </p:sp>
    </p:spTree>
    <p:extLst>
      <p:ext uri="{BB962C8B-B14F-4D97-AF65-F5344CB8AC3E}">
        <p14:creationId xmlns:p14="http://schemas.microsoft.com/office/powerpoint/2010/main" val="32198100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8EB32-D538-40D2-8481-AD37E9F7DAF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385089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8EB32-D538-40D2-8481-AD37E9F7DAF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126307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8EB32-D538-40D2-8481-AD37E9F7DAF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418592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8EB32-D538-40D2-8481-AD37E9F7DAF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259638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8EB32-D538-40D2-8481-AD37E9F7DAF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143945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8EB32-D538-40D2-8481-AD37E9F7DAF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405642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8EB32-D538-40D2-8481-AD37E9F7DAFB}"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215014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8EB32-D538-40D2-8481-AD37E9F7DAFB}"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294385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8EB32-D538-40D2-8481-AD37E9F7DAFB}"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362640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8EB32-D538-40D2-8481-AD37E9F7DAF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375988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8EB32-D538-40D2-8481-AD37E9F7DAF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3E7F0-487B-491B-8417-22016EEA70C4}" type="slidenum">
              <a:rPr lang="en-US" smtClean="0"/>
              <a:t>‹#›</a:t>
            </a:fld>
            <a:endParaRPr lang="en-US"/>
          </a:p>
        </p:txBody>
      </p:sp>
    </p:spTree>
    <p:extLst>
      <p:ext uri="{BB962C8B-B14F-4D97-AF65-F5344CB8AC3E}">
        <p14:creationId xmlns:p14="http://schemas.microsoft.com/office/powerpoint/2010/main" val="221771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8EB32-D538-40D2-8481-AD37E9F7DAFB}" type="datetimeFigureOut">
              <a:rPr lang="en-US" smtClean="0"/>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3E7F0-487B-491B-8417-22016EEA70C4}" type="slidenum">
              <a:rPr lang="en-US" smtClean="0"/>
              <a:t>‹#›</a:t>
            </a:fld>
            <a:endParaRPr lang="en-US"/>
          </a:p>
        </p:txBody>
      </p:sp>
    </p:spTree>
    <p:extLst>
      <p:ext uri="{BB962C8B-B14F-4D97-AF65-F5344CB8AC3E}">
        <p14:creationId xmlns:p14="http://schemas.microsoft.com/office/powerpoint/2010/main" val="769556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iaa.arbitersports.com/front/110185/Sit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fhslearn.com/courses/61064/concussion-in-spor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nefo.org/anefo-swag-for-sa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anefo.or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1" y="762001"/>
            <a:ext cx="7772400" cy="1295400"/>
          </a:xfrm>
        </p:spPr>
        <p:txBody>
          <a:bodyPr>
            <a:normAutofit/>
          </a:bodyPr>
          <a:lstStyle/>
          <a:p>
            <a:r>
              <a:rPr lang="en-US" dirty="0" smtClean="0"/>
              <a:t>WELCOME TO THE 2017 SEASON</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981200"/>
            <a:ext cx="8763000" cy="4800600"/>
          </a:xfrm>
          <a:prstGeom prst="rect">
            <a:avLst/>
          </a:prstGeom>
        </p:spPr>
      </p:pic>
    </p:spTree>
    <p:extLst>
      <p:ext uri="{BB962C8B-B14F-4D97-AF65-F5344CB8AC3E}">
        <p14:creationId xmlns:p14="http://schemas.microsoft.com/office/powerpoint/2010/main" val="3262563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t>CONGRATS TO CLASS OF 2016!</a:t>
            </a:r>
            <a:r>
              <a:rPr lang="en-US" b="1" dirty="0" smtClean="0"/>
              <a:t/>
            </a:r>
            <a:br>
              <a:rPr lang="en-US" b="1" dirty="0" smtClean="0"/>
            </a:br>
            <a:r>
              <a:rPr lang="en-US" sz="1800" i="1" dirty="0" smtClean="0">
                <a:solidFill>
                  <a:srgbClr val="FF0000"/>
                </a:solidFill>
              </a:rPr>
              <a:t>More info in </a:t>
            </a:r>
            <a:r>
              <a:rPr lang="en-US" sz="1800" i="1" dirty="0">
                <a:solidFill>
                  <a:srgbClr val="FF0000"/>
                </a:solidFill>
              </a:rPr>
              <a:t>near future regarding Technique Clinic and Controlled Scrimmage requirements.</a:t>
            </a:r>
            <a:br>
              <a:rPr lang="en-US" sz="1800" i="1" dirty="0">
                <a:solidFill>
                  <a:srgbClr val="FF0000"/>
                </a:solidFill>
              </a:rPr>
            </a:br>
            <a:endParaRPr lang="en-US" sz="1800" dirty="0"/>
          </a:p>
        </p:txBody>
      </p:sp>
      <p:sp>
        <p:nvSpPr>
          <p:cNvPr id="3" name="Content Placeholder 2"/>
          <p:cNvSpPr>
            <a:spLocks noGrp="1"/>
          </p:cNvSpPr>
          <p:nvPr>
            <p:ph idx="1"/>
          </p:nvPr>
        </p:nvSpPr>
        <p:spPr/>
        <p:txBody>
          <a:bodyPr>
            <a:normAutofit fontScale="25000" lnSpcReduction="20000"/>
          </a:bodyPr>
          <a:lstStyle/>
          <a:p>
            <a:pPr marL="0" indent="0">
              <a:buNone/>
            </a:pPr>
            <a:r>
              <a:rPr lang="en-US" sz="7200" dirty="0" smtClean="0">
                <a:latin typeface="+mj-lt"/>
              </a:rPr>
              <a:t>Joe Beauregard		      Gerry </a:t>
            </a:r>
            <a:r>
              <a:rPr lang="en-US" sz="7200" dirty="0" err="1" smtClean="0">
                <a:latin typeface="+mj-lt"/>
              </a:rPr>
              <a:t>Bilodeau</a:t>
            </a:r>
            <a:r>
              <a:rPr lang="en-US" sz="7200" dirty="0" smtClean="0">
                <a:latin typeface="+mj-lt"/>
              </a:rPr>
              <a:t>		                  Shane Bourassa</a:t>
            </a:r>
            <a:endParaRPr lang="en-US" sz="7200" dirty="0">
              <a:latin typeface="+mj-lt"/>
            </a:endParaRPr>
          </a:p>
          <a:p>
            <a:pPr marL="0" indent="0">
              <a:buNone/>
            </a:pPr>
            <a:endParaRPr lang="en-US" sz="7200" dirty="0" smtClean="0">
              <a:latin typeface="+mj-lt"/>
            </a:endParaRPr>
          </a:p>
          <a:p>
            <a:pPr marL="0" indent="0">
              <a:buNone/>
            </a:pPr>
            <a:r>
              <a:rPr lang="en-US" sz="7200" dirty="0" smtClean="0">
                <a:latin typeface="+mj-lt"/>
              </a:rPr>
              <a:t>Kevin Breen		          Mark </a:t>
            </a:r>
            <a:r>
              <a:rPr lang="en-US" sz="7200" dirty="0" err="1" smtClean="0">
                <a:latin typeface="+mj-lt"/>
              </a:rPr>
              <a:t>Bruso</a:t>
            </a:r>
            <a:r>
              <a:rPr lang="en-US" sz="7200" dirty="0" smtClean="0">
                <a:latin typeface="+mj-lt"/>
              </a:rPr>
              <a:t>                                                     Barry Conroy</a:t>
            </a:r>
          </a:p>
          <a:p>
            <a:pPr marL="0" indent="0">
              <a:buNone/>
            </a:pPr>
            <a:endParaRPr lang="en-US" sz="7200" dirty="0">
              <a:latin typeface="+mj-lt"/>
            </a:endParaRPr>
          </a:p>
          <a:p>
            <a:pPr marL="0" indent="0">
              <a:buNone/>
            </a:pPr>
            <a:r>
              <a:rPr lang="en-US" sz="7200" dirty="0" smtClean="0">
                <a:latin typeface="+mj-lt"/>
              </a:rPr>
              <a:t>Mike D'Angelo		       Neville </a:t>
            </a:r>
            <a:r>
              <a:rPr lang="en-US" sz="7200" dirty="0" err="1" smtClean="0">
                <a:latin typeface="+mj-lt"/>
              </a:rPr>
              <a:t>DePass</a:t>
            </a:r>
            <a:r>
              <a:rPr lang="en-US" sz="7200" dirty="0" smtClean="0">
                <a:latin typeface="+mj-lt"/>
              </a:rPr>
              <a:t>                                                 Dave </a:t>
            </a:r>
            <a:r>
              <a:rPr lang="en-US" sz="7200" dirty="0" err="1" smtClean="0">
                <a:latin typeface="+mj-lt"/>
              </a:rPr>
              <a:t>Galeazzi</a:t>
            </a:r>
            <a:endParaRPr lang="en-US" sz="7200" dirty="0" smtClean="0">
              <a:latin typeface="+mj-lt"/>
            </a:endParaRPr>
          </a:p>
          <a:p>
            <a:pPr marL="0" indent="0">
              <a:buNone/>
            </a:pPr>
            <a:endParaRPr lang="en-US" sz="7200" dirty="0">
              <a:latin typeface="+mj-lt"/>
            </a:endParaRPr>
          </a:p>
          <a:p>
            <a:pPr marL="0" indent="0">
              <a:buNone/>
            </a:pPr>
            <a:r>
              <a:rPr lang="en-US" sz="7200" dirty="0" smtClean="0">
                <a:latin typeface="+mj-lt"/>
              </a:rPr>
              <a:t>Richard </a:t>
            </a:r>
            <a:r>
              <a:rPr lang="en-US" sz="7200" dirty="0" err="1" smtClean="0">
                <a:latin typeface="+mj-lt"/>
              </a:rPr>
              <a:t>Iozza</a:t>
            </a:r>
            <a:r>
              <a:rPr lang="en-US" sz="7200" dirty="0" smtClean="0">
                <a:latin typeface="+mj-lt"/>
              </a:rPr>
              <a:t>		       Judah Jackson                                                  Jay Johnson</a:t>
            </a:r>
            <a:endParaRPr lang="en-US" sz="7200" dirty="0">
              <a:latin typeface="+mj-lt"/>
            </a:endParaRPr>
          </a:p>
          <a:p>
            <a:pPr marL="0" indent="0">
              <a:buNone/>
            </a:pPr>
            <a:endParaRPr lang="en-US" sz="7200" dirty="0" smtClean="0">
              <a:latin typeface="+mj-lt"/>
            </a:endParaRPr>
          </a:p>
          <a:p>
            <a:pPr marL="0" indent="0">
              <a:buNone/>
            </a:pPr>
            <a:r>
              <a:rPr lang="en-US" sz="7200" dirty="0" smtClean="0">
                <a:latin typeface="+mj-lt"/>
              </a:rPr>
              <a:t>Steven </a:t>
            </a:r>
            <a:r>
              <a:rPr lang="en-US" sz="7200" dirty="0" err="1" smtClean="0">
                <a:latin typeface="+mj-lt"/>
              </a:rPr>
              <a:t>Kupiec</a:t>
            </a:r>
            <a:r>
              <a:rPr lang="en-US" sz="7200" dirty="0" smtClean="0">
                <a:latin typeface="+mj-lt"/>
              </a:rPr>
              <a:t>                                          Keith </a:t>
            </a:r>
            <a:r>
              <a:rPr lang="en-US" sz="7200" dirty="0" err="1" smtClean="0">
                <a:latin typeface="+mj-lt"/>
              </a:rPr>
              <a:t>LeBrun</a:t>
            </a:r>
            <a:r>
              <a:rPr lang="en-US" sz="7200" dirty="0" smtClean="0">
                <a:latin typeface="+mj-lt"/>
              </a:rPr>
              <a:t>, Sr.                                           Reggie </a:t>
            </a:r>
            <a:r>
              <a:rPr lang="en-US" sz="7200" dirty="0" err="1" smtClean="0">
                <a:latin typeface="+mj-lt"/>
              </a:rPr>
              <a:t>Maidment</a:t>
            </a:r>
            <a:endParaRPr lang="en-US" sz="7200" dirty="0">
              <a:latin typeface="+mj-lt"/>
            </a:endParaRPr>
          </a:p>
          <a:p>
            <a:pPr marL="0" indent="0">
              <a:buNone/>
            </a:pPr>
            <a:endParaRPr lang="en-US" sz="7200" dirty="0" smtClean="0">
              <a:latin typeface="+mj-lt"/>
            </a:endParaRPr>
          </a:p>
          <a:p>
            <a:pPr marL="0" indent="0">
              <a:buNone/>
            </a:pPr>
            <a:r>
              <a:rPr lang="en-US" sz="7200" dirty="0" smtClean="0">
                <a:latin typeface="+mj-lt"/>
              </a:rPr>
              <a:t>Paul McCabe                                         Patrick </a:t>
            </a:r>
            <a:r>
              <a:rPr lang="en-US" sz="7200" dirty="0" err="1" smtClean="0">
                <a:latin typeface="+mj-lt"/>
              </a:rPr>
              <a:t>McMenimen</a:t>
            </a:r>
            <a:r>
              <a:rPr lang="en-US" sz="7200" dirty="0" smtClean="0">
                <a:latin typeface="+mj-lt"/>
              </a:rPr>
              <a:t>                                           Kevin </a:t>
            </a:r>
            <a:r>
              <a:rPr lang="en-US" sz="7200" dirty="0" err="1" smtClean="0">
                <a:latin typeface="+mj-lt"/>
              </a:rPr>
              <a:t>Mulvey</a:t>
            </a:r>
            <a:endParaRPr lang="en-US" sz="7200" dirty="0">
              <a:latin typeface="+mj-lt"/>
            </a:endParaRPr>
          </a:p>
          <a:p>
            <a:pPr marL="0" indent="0">
              <a:buNone/>
            </a:pPr>
            <a:endParaRPr lang="en-US" sz="7200" dirty="0" smtClean="0">
              <a:latin typeface="+mj-lt"/>
            </a:endParaRPr>
          </a:p>
          <a:p>
            <a:pPr marL="0" indent="0">
              <a:buNone/>
            </a:pPr>
            <a:r>
              <a:rPr lang="en-US" sz="7200" dirty="0" smtClean="0">
                <a:latin typeface="+mj-lt"/>
              </a:rPr>
              <a:t>Alan Neves	                       Johnathan </a:t>
            </a:r>
            <a:r>
              <a:rPr lang="en-US" sz="7200" dirty="0" err="1" smtClean="0">
                <a:latin typeface="+mj-lt"/>
              </a:rPr>
              <a:t>Nascimento</a:t>
            </a:r>
            <a:r>
              <a:rPr lang="en-US" sz="7200" dirty="0" smtClean="0">
                <a:latin typeface="+mj-lt"/>
              </a:rPr>
              <a:t>                                       Scott Owens</a:t>
            </a:r>
            <a:endParaRPr lang="en-US" sz="7200" dirty="0">
              <a:latin typeface="+mj-lt"/>
            </a:endParaRPr>
          </a:p>
          <a:p>
            <a:pPr marL="0" indent="0">
              <a:buNone/>
            </a:pPr>
            <a:endParaRPr lang="en-US" sz="7200" dirty="0" smtClean="0">
              <a:latin typeface="+mj-lt"/>
            </a:endParaRPr>
          </a:p>
          <a:p>
            <a:pPr marL="0" indent="0">
              <a:buNone/>
            </a:pPr>
            <a:r>
              <a:rPr lang="en-US" sz="7200" dirty="0" smtClean="0">
                <a:latin typeface="+mj-lt"/>
              </a:rPr>
              <a:t>Steven Pedersen		         Fred </a:t>
            </a:r>
            <a:r>
              <a:rPr lang="en-US" sz="7200" dirty="0" err="1" smtClean="0">
                <a:latin typeface="+mj-lt"/>
              </a:rPr>
              <a:t>Rheault</a:t>
            </a:r>
            <a:r>
              <a:rPr lang="en-US" sz="7200" dirty="0" smtClean="0">
                <a:latin typeface="+mj-lt"/>
              </a:rPr>
              <a:t>                                                     Robbie </a:t>
            </a:r>
            <a:r>
              <a:rPr lang="en-US" sz="7200" dirty="0" err="1" smtClean="0">
                <a:latin typeface="+mj-lt"/>
              </a:rPr>
              <a:t>Scioli</a:t>
            </a:r>
            <a:endParaRPr lang="en-US" sz="7200" dirty="0" smtClean="0">
              <a:latin typeface="+mj-lt"/>
            </a:endParaRPr>
          </a:p>
          <a:p>
            <a:pPr marL="0" indent="0">
              <a:buNone/>
            </a:pPr>
            <a:endParaRPr lang="en-US" sz="7200" dirty="0">
              <a:latin typeface="+mj-lt"/>
            </a:endParaRPr>
          </a:p>
          <a:p>
            <a:pPr marL="0" indent="0">
              <a:buNone/>
            </a:pPr>
            <a:r>
              <a:rPr lang="en-US" sz="7200" dirty="0" smtClean="0">
                <a:latin typeface="+mj-lt"/>
              </a:rPr>
              <a:t>John Sciuto		        Brandan Shaw                                                   Corey Turner</a:t>
            </a:r>
            <a:endParaRPr lang="en-US" sz="7200" dirty="0">
              <a:latin typeface="+mj-lt"/>
            </a:endParaRPr>
          </a:p>
          <a:p>
            <a:pPr marL="0" indent="0">
              <a:buNone/>
            </a:pPr>
            <a:endParaRPr lang="en-US" sz="7200" dirty="0" smtClean="0">
              <a:latin typeface="+mj-lt"/>
            </a:endParaRPr>
          </a:p>
          <a:p>
            <a:pPr marL="0" indent="0">
              <a:buNone/>
            </a:pPr>
            <a:r>
              <a:rPr lang="en-US" sz="7200" dirty="0" smtClean="0">
                <a:latin typeface="+mj-lt"/>
              </a:rPr>
              <a:t>Edwin </a:t>
            </a:r>
            <a:r>
              <a:rPr lang="en-US" sz="7200" dirty="0" err="1" smtClean="0">
                <a:latin typeface="+mj-lt"/>
              </a:rPr>
              <a:t>Veira</a:t>
            </a:r>
            <a:r>
              <a:rPr lang="en-US" sz="7200" dirty="0" smtClean="0">
                <a:latin typeface="+mj-lt"/>
              </a:rPr>
              <a:t>					                     Christian White</a:t>
            </a:r>
            <a:endParaRPr lang="en-US" sz="7200" dirty="0">
              <a:latin typeface="+mj-lt"/>
            </a:endParaRPr>
          </a:p>
          <a:p>
            <a:endParaRPr lang="en-US" dirty="0" smtClean="0"/>
          </a:p>
          <a:p>
            <a:pPr marL="0" indent="0">
              <a:buNone/>
            </a:pPr>
            <a:endParaRPr lang="en-US" dirty="0"/>
          </a:p>
          <a:p>
            <a:endParaRPr lang="en-US" dirty="0" smtClean="0"/>
          </a:p>
          <a:p>
            <a:endParaRPr lang="en-US" dirty="0"/>
          </a:p>
          <a:p>
            <a:endParaRPr lang="en-US" dirty="0" smtClean="0"/>
          </a:p>
          <a:p>
            <a:endParaRPr lang="en-US" dirty="0"/>
          </a:p>
          <a:p>
            <a:pPr marL="0" indent="0">
              <a:buNone/>
            </a:pPr>
            <a:r>
              <a:rPr lang="en-US" i="1" dirty="0" smtClean="0">
                <a:solidFill>
                  <a:srgbClr val="FF0000"/>
                </a:solidFill>
              </a:rPr>
              <a:t> </a:t>
            </a:r>
          </a:p>
          <a:p>
            <a:endParaRPr lang="en-US" dirty="0"/>
          </a:p>
        </p:txBody>
      </p:sp>
    </p:spTree>
    <p:extLst>
      <p:ext uri="{BB962C8B-B14F-4D97-AF65-F5344CB8AC3E}">
        <p14:creationId xmlns:p14="http://schemas.microsoft.com/office/powerpoint/2010/main" val="40298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ircle(in)">
                                      <p:cBhvr>
                                        <p:cTn id="19" dur="2000"/>
                                        <p:tgtEl>
                                          <p:spTgt spid="3">
                                            <p:txEl>
                                              <p:pRg st="8" end="8"/>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ircle(in)">
                                      <p:cBhvr>
                                        <p:cTn id="22" dur="2000"/>
                                        <p:tgtEl>
                                          <p:spTgt spid="3">
                                            <p:txEl>
                                              <p:pRg st="10" end="1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circle(in)">
                                      <p:cBhvr>
                                        <p:cTn id="25" dur="2000"/>
                                        <p:tgtEl>
                                          <p:spTgt spid="3">
                                            <p:txEl>
                                              <p:pRg st="12" end="12"/>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circle(in)">
                                      <p:cBhvr>
                                        <p:cTn id="28" dur="2000"/>
                                        <p:tgtEl>
                                          <p:spTgt spid="3">
                                            <p:txEl>
                                              <p:pRg st="14" end="1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Effect transition="in" filter="circle(in)">
                                      <p:cBhvr>
                                        <p:cTn id="31" dur="2000"/>
                                        <p:tgtEl>
                                          <p:spTgt spid="3">
                                            <p:txEl>
                                              <p:pRg st="16" end="1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18" end="18"/>
                                            </p:txEl>
                                          </p:spTgt>
                                        </p:tgtEl>
                                        <p:attrNameLst>
                                          <p:attrName>style.visibility</p:attrName>
                                        </p:attrNameLst>
                                      </p:cBhvr>
                                      <p:to>
                                        <p:strVal val="visible"/>
                                      </p:to>
                                    </p:set>
                                    <p:animEffect transition="in" filter="circle(in)">
                                      <p:cBhvr>
                                        <p:cTn id="34"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285999"/>
          </a:xfrm>
        </p:spPr>
        <p:txBody>
          <a:bodyPr>
            <a:normAutofit/>
          </a:bodyPr>
          <a:lstStyle/>
          <a:p>
            <a:r>
              <a:rPr lang="en-US" sz="5400" dirty="0" smtClean="0"/>
              <a:t>MIAA BACKGROUND CHECK REQUIREMENT</a:t>
            </a:r>
            <a:endParaRPr lang="en-US" sz="5400" dirty="0"/>
          </a:p>
        </p:txBody>
      </p:sp>
      <p:sp>
        <p:nvSpPr>
          <p:cNvPr id="3" name="Subtitle 2"/>
          <p:cNvSpPr>
            <a:spLocks noGrp="1"/>
          </p:cNvSpPr>
          <p:nvPr>
            <p:ph type="subTitle" idx="1"/>
          </p:nvPr>
        </p:nvSpPr>
        <p:spPr>
          <a:xfrm>
            <a:off x="1371600" y="2514600"/>
            <a:ext cx="6400800" cy="3124200"/>
          </a:xfrm>
        </p:spPr>
        <p:txBody>
          <a:bodyPr>
            <a:normAutofit fontScale="92500" lnSpcReduction="20000"/>
          </a:bodyPr>
          <a:lstStyle/>
          <a:p>
            <a:pPr algn="l"/>
            <a:endParaRPr lang="en-US" sz="4800" dirty="0" smtClean="0">
              <a:hlinkClick r:id="rId2"/>
            </a:endParaRPr>
          </a:p>
          <a:p>
            <a:pPr algn="l"/>
            <a:r>
              <a:rPr lang="en-US" sz="4800" dirty="0" smtClean="0">
                <a:hlinkClick r:id="rId2"/>
              </a:rPr>
              <a:t>https</a:t>
            </a:r>
            <a:r>
              <a:rPr lang="en-US" sz="4800" dirty="0">
                <a:hlinkClick r:id="rId2"/>
              </a:rPr>
              <a:t>://</a:t>
            </a:r>
            <a:r>
              <a:rPr lang="en-US" sz="4800" dirty="0" smtClean="0">
                <a:hlinkClick r:id="rId2"/>
              </a:rPr>
              <a:t>miaa.arbitersports.com/front/110185/Site</a:t>
            </a:r>
            <a:r>
              <a:rPr lang="en-US" sz="4800" dirty="0" smtClean="0"/>
              <a:t> </a:t>
            </a:r>
          </a:p>
          <a:p>
            <a:pPr algn="l"/>
            <a:endParaRPr lang="en-US" sz="2600" dirty="0" smtClean="0">
              <a:solidFill>
                <a:srgbClr val="FF0000"/>
              </a:solidFill>
            </a:endParaRPr>
          </a:p>
          <a:p>
            <a:pPr algn="l"/>
            <a:r>
              <a:rPr lang="en-US" sz="2600" b="1" i="1" dirty="0" smtClean="0">
                <a:solidFill>
                  <a:schemeClr val="tx1"/>
                </a:solidFill>
              </a:rPr>
              <a:t>Registration for 2017 / 2018 season starts July 1</a:t>
            </a:r>
            <a:r>
              <a:rPr lang="en-US" sz="2600" b="1" i="1" baseline="30000" dirty="0" smtClean="0">
                <a:solidFill>
                  <a:schemeClr val="tx1"/>
                </a:solidFill>
              </a:rPr>
              <a:t>st</a:t>
            </a:r>
            <a:r>
              <a:rPr lang="en-US" sz="2600" b="1" i="1" dirty="0" smtClean="0">
                <a:solidFill>
                  <a:schemeClr val="tx1"/>
                </a:solidFill>
              </a:rPr>
              <a:t>.</a:t>
            </a:r>
            <a:endParaRPr lang="en-US" sz="2600" b="1" i="1" dirty="0">
              <a:solidFill>
                <a:schemeClr val="tx1"/>
              </a:solidFill>
            </a:endParaRPr>
          </a:p>
          <a:p>
            <a:pPr algn="l"/>
            <a:endParaRPr lang="en-US" dirty="0" smtClean="0"/>
          </a:p>
        </p:txBody>
      </p:sp>
    </p:spTree>
    <p:extLst>
      <p:ext uri="{BB962C8B-B14F-4D97-AF65-F5344CB8AC3E}">
        <p14:creationId xmlns:p14="http://schemas.microsoft.com/office/powerpoint/2010/main" val="3110314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1333" y="457200"/>
            <a:ext cx="610133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854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NFHS CONCUSSION COURSE REQUIREMENT</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sz="4800" dirty="0" smtClean="0">
              <a:hlinkClick r:id="rId2"/>
            </a:endParaRPr>
          </a:p>
          <a:p>
            <a:pPr marL="0" indent="0">
              <a:buNone/>
            </a:pPr>
            <a:r>
              <a:rPr lang="en-US" sz="4800" dirty="0" smtClean="0">
                <a:hlinkClick r:id="rId2"/>
              </a:rPr>
              <a:t>https</a:t>
            </a:r>
            <a:r>
              <a:rPr lang="en-US" sz="4800" dirty="0">
                <a:hlinkClick r:id="rId2"/>
              </a:rPr>
              <a:t>://</a:t>
            </a:r>
            <a:r>
              <a:rPr lang="en-US" sz="4800" dirty="0" smtClean="0">
                <a:hlinkClick r:id="rId2"/>
              </a:rPr>
              <a:t>nfhslearn.com/courses/61064/concussion-in-sports</a:t>
            </a:r>
            <a:r>
              <a:rPr lang="en-US" sz="4800" dirty="0" smtClean="0"/>
              <a:t> </a:t>
            </a:r>
          </a:p>
          <a:p>
            <a:pPr marL="0" indent="0">
              <a:buNone/>
            </a:pPr>
            <a:endParaRPr lang="en-US" sz="4800" dirty="0"/>
          </a:p>
          <a:p>
            <a:pPr marL="0" indent="0">
              <a:buNone/>
            </a:pPr>
            <a:r>
              <a:rPr lang="en-US" sz="3000" i="1" dirty="0" smtClean="0">
                <a:latin typeface="New York" pitchFamily="18" charset="0"/>
              </a:rPr>
              <a:t>It is suggested to print out annual certification document and keep with you when you are officiating (bag or car).</a:t>
            </a:r>
            <a:endParaRPr lang="en-US" sz="3000" i="1" dirty="0">
              <a:latin typeface="New York" pitchFamily="18" charset="0"/>
            </a:endParaRPr>
          </a:p>
        </p:txBody>
      </p:sp>
    </p:spTree>
    <p:extLst>
      <p:ext uri="{BB962C8B-B14F-4D97-AF65-F5344CB8AC3E}">
        <p14:creationId xmlns:p14="http://schemas.microsoft.com/office/powerpoint/2010/main" val="1889463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dirty="0" smtClean="0"/>
              <a:t>INAUGURAL ANEFO MENTORSHIP PROGRAM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3400" dirty="0" smtClean="0">
                <a:latin typeface="New York" pitchFamily="18" charset="0"/>
              </a:rPr>
              <a:t>This </a:t>
            </a:r>
            <a:r>
              <a:rPr lang="en-US" sz="3400" dirty="0">
                <a:latin typeface="New York" pitchFamily="18" charset="0"/>
              </a:rPr>
              <a:t>is a voluntary and non-mandatory program meant to help those in our association who feel that they need the guidance for getting better at rules interpretation, on-field mechanics, or simply navigating the sometimes intimidating and complex </a:t>
            </a:r>
            <a:r>
              <a:rPr lang="en-US" sz="3400" dirty="0" smtClean="0">
                <a:latin typeface="New York" pitchFamily="18" charset="0"/>
              </a:rPr>
              <a:t>system </a:t>
            </a:r>
            <a:r>
              <a:rPr lang="en-US" sz="3400" dirty="0">
                <a:latin typeface="New York" pitchFamily="18" charset="0"/>
              </a:rPr>
              <a:t>of getting game assignments.  This program is </a:t>
            </a:r>
            <a:r>
              <a:rPr lang="en-US" sz="3400" dirty="0" smtClean="0">
                <a:latin typeface="New York" pitchFamily="18" charset="0"/>
              </a:rPr>
              <a:t>comprised </a:t>
            </a:r>
            <a:r>
              <a:rPr lang="en-US" sz="3400" dirty="0">
                <a:latin typeface="New York" pitchFamily="18" charset="0"/>
              </a:rPr>
              <a:t>of respected, veteran  officials who are willing to serve our association by giving guidance and leading by example both on and off the field.  This could include shadowing on chain assignments, sitting in on Varsity pre-game preparation, or even participating in taking the pre-season exam with other veteran officials.  Mentors could serve in this capacity for as many as 3 new or junior officials.  Any executive board member can also serve in a mentor </a:t>
            </a:r>
            <a:r>
              <a:rPr lang="en-US" sz="3400" dirty="0" smtClean="0">
                <a:latin typeface="New York" pitchFamily="18" charset="0"/>
              </a:rPr>
              <a:t>capacity.</a:t>
            </a:r>
            <a:r>
              <a:rPr lang="en-US" sz="3400" dirty="0">
                <a:latin typeface="New York" pitchFamily="18" charset="0"/>
              </a:rPr>
              <a:t> </a:t>
            </a:r>
            <a:r>
              <a:rPr lang="en-US" sz="3400" dirty="0" smtClean="0">
                <a:latin typeface="New York" pitchFamily="18" charset="0"/>
              </a:rPr>
              <a:t> Each </a:t>
            </a:r>
            <a:r>
              <a:rPr lang="en-US" sz="3400" dirty="0">
                <a:latin typeface="New York" pitchFamily="18" charset="0"/>
              </a:rPr>
              <a:t>mentor will have a term of one year and will be determined by the ANEFO executive board annually.</a:t>
            </a:r>
          </a:p>
          <a:p>
            <a:pPr marL="0" indent="0">
              <a:buNone/>
            </a:pPr>
            <a:endParaRPr lang="en-US" dirty="0"/>
          </a:p>
        </p:txBody>
      </p:sp>
    </p:spTree>
    <p:extLst>
      <p:ext uri="{BB962C8B-B14F-4D97-AF65-F5344CB8AC3E}">
        <p14:creationId xmlns:p14="http://schemas.microsoft.com/office/powerpoint/2010/main" val="396145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2017 MENTORS</a:t>
            </a:r>
            <a:endParaRPr lang="en-US" sz="5400" b="1" dirty="0"/>
          </a:p>
        </p:txBody>
      </p:sp>
      <p:sp>
        <p:nvSpPr>
          <p:cNvPr id="3" name="Content Placeholder 2"/>
          <p:cNvSpPr>
            <a:spLocks noGrp="1"/>
          </p:cNvSpPr>
          <p:nvPr>
            <p:ph idx="1"/>
          </p:nvPr>
        </p:nvSpPr>
        <p:spPr/>
        <p:txBody>
          <a:bodyPr>
            <a:normAutofit fontScale="70000" lnSpcReduction="20000"/>
          </a:bodyPr>
          <a:lstStyle/>
          <a:p>
            <a:pPr marL="0" indent="0">
              <a:buNone/>
            </a:pPr>
            <a:r>
              <a:rPr lang="en-US" sz="2000" b="1" dirty="0" smtClean="0">
                <a:solidFill>
                  <a:srgbClr val="FF0000"/>
                </a:solidFill>
                <a:latin typeface="+mj-lt"/>
              </a:rPr>
              <a:t>S</a:t>
            </a:r>
            <a:r>
              <a:rPr lang="en-US" sz="2000" dirty="0" smtClean="0">
                <a:solidFill>
                  <a:srgbClr val="FF0000"/>
                </a:solidFill>
                <a:latin typeface="+mj-lt"/>
              </a:rPr>
              <a:t>teve Alvino		                                              Ron Annand                                                                                              Joe Cronin                                               </a:t>
            </a:r>
          </a:p>
          <a:p>
            <a:pPr marL="0" indent="0">
              <a:buNone/>
            </a:pPr>
            <a:endParaRPr lang="en-US" sz="2000" dirty="0">
              <a:solidFill>
                <a:srgbClr val="FF0000"/>
              </a:solidFill>
              <a:latin typeface="+mj-lt"/>
            </a:endParaRPr>
          </a:p>
          <a:p>
            <a:pPr marL="0" indent="0">
              <a:buNone/>
            </a:pPr>
            <a:r>
              <a:rPr lang="en-US" sz="2000" dirty="0" smtClean="0">
                <a:solidFill>
                  <a:srgbClr val="FF0000"/>
                </a:solidFill>
                <a:latin typeface="+mj-lt"/>
              </a:rPr>
              <a:t>Don </a:t>
            </a:r>
            <a:r>
              <a:rPr lang="en-US" sz="2000" dirty="0" err="1" smtClean="0">
                <a:solidFill>
                  <a:srgbClr val="FF0000"/>
                </a:solidFill>
                <a:latin typeface="+mj-lt"/>
              </a:rPr>
              <a:t>Dabenigno</a:t>
            </a:r>
            <a:r>
              <a:rPr lang="en-US" sz="2000" dirty="0" smtClean="0">
                <a:solidFill>
                  <a:srgbClr val="FF0000"/>
                </a:solidFill>
                <a:latin typeface="+mj-lt"/>
              </a:rPr>
              <a:t>		                Joe Donovan                                                                                           Mark Driscoll </a:t>
            </a:r>
          </a:p>
          <a:p>
            <a:pPr marL="0" indent="0">
              <a:buNone/>
            </a:pPr>
            <a:endParaRPr lang="en-US" sz="2000" dirty="0">
              <a:solidFill>
                <a:srgbClr val="FF0000"/>
              </a:solidFill>
              <a:latin typeface="+mj-lt"/>
            </a:endParaRPr>
          </a:p>
          <a:p>
            <a:pPr marL="0" indent="0">
              <a:buNone/>
            </a:pPr>
            <a:r>
              <a:rPr lang="en-US" sz="2000" dirty="0" smtClean="0">
                <a:solidFill>
                  <a:srgbClr val="FF0000"/>
                </a:solidFill>
                <a:latin typeface="+mj-lt"/>
              </a:rPr>
              <a:t>Ed </a:t>
            </a:r>
            <a:r>
              <a:rPr lang="en-US" sz="2000" dirty="0" err="1" smtClean="0">
                <a:solidFill>
                  <a:srgbClr val="FF0000"/>
                </a:solidFill>
                <a:latin typeface="+mj-lt"/>
              </a:rPr>
              <a:t>Dubish</a:t>
            </a:r>
            <a:r>
              <a:rPr lang="en-US" sz="2000" dirty="0" smtClean="0">
                <a:solidFill>
                  <a:srgbClr val="FF0000"/>
                </a:solidFill>
                <a:latin typeface="+mj-lt"/>
              </a:rPr>
              <a:t>                                                                                Dan Foreman                                                                                                Al Guido		</a:t>
            </a:r>
            <a:r>
              <a:rPr lang="en-US" sz="2000" dirty="0">
                <a:solidFill>
                  <a:srgbClr val="FF0000"/>
                </a:solidFill>
                <a:latin typeface="+mj-lt"/>
              </a:rPr>
              <a:t> </a:t>
            </a:r>
            <a:r>
              <a:rPr lang="en-US" sz="2000" dirty="0" smtClean="0">
                <a:solidFill>
                  <a:srgbClr val="FF0000"/>
                </a:solidFill>
                <a:latin typeface="+mj-lt"/>
              </a:rPr>
              <a:t>                                   </a:t>
            </a:r>
          </a:p>
          <a:p>
            <a:pPr marL="0" indent="0">
              <a:buNone/>
            </a:pPr>
            <a:r>
              <a:rPr lang="en-US" sz="2000" dirty="0" smtClean="0">
                <a:solidFill>
                  <a:srgbClr val="FF0000"/>
                </a:solidFill>
                <a:latin typeface="+mj-lt"/>
              </a:rPr>
              <a:t>Mike </a:t>
            </a:r>
            <a:r>
              <a:rPr lang="en-US" sz="2000" dirty="0" err="1" smtClean="0">
                <a:solidFill>
                  <a:srgbClr val="FF0000"/>
                </a:solidFill>
                <a:latin typeface="+mj-lt"/>
              </a:rPr>
              <a:t>Hegan</a:t>
            </a:r>
            <a:r>
              <a:rPr lang="en-US" sz="2000" dirty="0" smtClean="0">
                <a:solidFill>
                  <a:srgbClr val="FF0000"/>
                </a:solidFill>
                <a:latin typeface="+mj-lt"/>
              </a:rPr>
              <a:t>                                                                              Tim Hooton                                                                                           Phil </a:t>
            </a:r>
            <a:r>
              <a:rPr lang="en-US" sz="2000" dirty="0" err="1" smtClean="0">
                <a:solidFill>
                  <a:srgbClr val="FF0000"/>
                </a:solidFill>
                <a:latin typeface="+mj-lt"/>
              </a:rPr>
              <a:t>Howshan</a:t>
            </a:r>
            <a:r>
              <a:rPr lang="en-US" sz="2000" dirty="0" smtClean="0">
                <a:solidFill>
                  <a:srgbClr val="FF0000"/>
                </a:solidFill>
                <a:latin typeface="+mj-lt"/>
              </a:rPr>
              <a:t>                                                            </a:t>
            </a:r>
          </a:p>
          <a:p>
            <a:pPr marL="0" indent="0">
              <a:buNone/>
            </a:pPr>
            <a:endParaRPr lang="en-US" sz="2000" dirty="0">
              <a:solidFill>
                <a:srgbClr val="FF0000"/>
              </a:solidFill>
              <a:latin typeface="+mj-lt"/>
            </a:endParaRPr>
          </a:p>
          <a:p>
            <a:pPr marL="0" indent="0">
              <a:buNone/>
            </a:pPr>
            <a:r>
              <a:rPr lang="en-US" sz="2000" dirty="0" smtClean="0">
                <a:solidFill>
                  <a:srgbClr val="FF0000"/>
                </a:solidFill>
                <a:latin typeface="+mj-lt"/>
              </a:rPr>
              <a:t>Martine Jones                                                                         Jim Kearney                                                                                                Bill Lowd                                                             </a:t>
            </a:r>
          </a:p>
          <a:p>
            <a:pPr marL="0" indent="0">
              <a:buNone/>
            </a:pPr>
            <a:endParaRPr lang="en-US" sz="2000" dirty="0">
              <a:solidFill>
                <a:srgbClr val="FF0000"/>
              </a:solidFill>
              <a:latin typeface="+mj-lt"/>
            </a:endParaRPr>
          </a:p>
          <a:p>
            <a:pPr marL="0" indent="0">
              <a:buNone/>
            </a:pPr>
            <a:r>
              <a:rPr lang="en-US" sz="2000" dirty="0" smtClean="0">
                <a:solidFill>
                  <a:srgbClr val="FF0000"/>
                </a:solidFill>
                <a:latin typeface="+mj-lt"/>
              </a:rPr>
              <a:t>Craig MacDonnell                                                               Steve </a:t>
            </a:r>
            <a:r>
              <a:rPr lang="en-US" sz="2000" dirty="0" err="1" smtClean="0">
                <a:solidFill>
                  <a:srgbClr val="FF0000"/>
                </a:solidFill>
                <a:latin typeface="+mj-lt"/>
              </a:rPr>
              <a:t>Mulvey</a:t>
            </a:r>
            <a:r>
              <a:rPr lang="en-US" sz="2000" dirty="0" smtClean="0">
                <a:solidFill>
                  <a:srgbClr val="FF0000"/>
                </a:solidFill>
                <a:latin typeface="+mj-lt"/>
              </a:rPr>
              <a:t>                                                                                        Dave </a:t>
            </a:r>
            <a:r>
              <a:rPr lang="en-US" sz="2000" dirty="0" err="1" smtClean="0">
                <a:solidFill>
                  <a:srgbClr val="FF0000"/>
                </a:solidFill>
                <a:latin typeface="+mj-lt"/>
              </a:rPr>
              <a:t>Pinciaro</a:t>
            </a:r>
            <a:r>
              <a:rPr lang="en-US" sz="2000" dirty="0" smtClean="0">
                <a:solidFill>
                  <a:srgbClr val="FF0000"/>
                </a:solidFill>
                <a:latin typeface="+mj-lt"/>
              </a:rPr>
              <a:t>		</a:t>
            </a:r>
            <a:r>
              <a:rPr lang="en-US" sz="2000" dirty="0">
                <a:solidFill>
                  <a:srgbClr val="FF0000"/>
                </a:solidFill>
                <a:latin typeface="+mj-lt"/>
              </a:rPr>
              <a:t> </a:t>
            </a:r>
            <a:r>
              <a:rPr lang="en-US" sz="2000" dirty="0" smtClean="0">
                <a:solidFill>
                  <a:srgbClr val="FF0000"/>
                </a:solidFill>
                <a:latin typeface="+mj-lt"/>
              </a:rPr>
              <a:t>                                   </a:t>
            </a:r>
          </a:p>
          <a:p>
            <a:pPr marL="0" indent="0">
              <a:buNone/>
            </a:pPr>
            <a:r>
              <a:rPr lang="en-US" sz="2000" dirty="0" smtClean="0">
                <a:solidFill>
                  <a:srgbClr val="FF0000"/>
                </a:solidFill>
                <a:latin typeface="+mj-lt"/>
              </a:rPr>
              <a:t>Mike Quinn                                                                               Mike </a:t>
            </a:r>
            <a:r>
              <a:rPr lang="en-US" sz="2000" dirty="0" err="1" smtClean="0">
                <a:solidFill>
                  <a:srgbClr val="FF0000"/>
                </a:solidFill>
                <a:latin typeface="+mj-lt"/>
              </a:rPr>
              <a:t>Roccia</a:t>
            </a:r>
            <a:r>
              <a:rPr lang="en-US" sz="2000" dirty="0" smtClean="0">
                <a:solidFill>
                  <a:srgbClr val="FF0000"/>
                </a:solidFill>
                <a:latin typeface="+mj-lt"/>
              </a:rPr>
              <a:t>                                                                                          John Salmon </a:t>
            </a:r>
          </a:p>
          <a:p>
            <a:pPr marL="0" indent="0">
              <a:buNone/>
            </a:pPr>
            <a:endParaRPr lang="en-US" sz="2000" dirty="0">
              <a:solidFill>
                <a:srgbClr val="FF0000"/>
              </a:solidFill>
              <a:latin typeface="+mj-lt"/>
            </a:endParaRPr>
          </a:p>
          <a:p>
            <a:pPr marL="0" indent="0">
              <a:buNone/>
            </a:pPr>
            <a:r>
              <a:rPr lang="en-US" sz="2000" dirty="0" smtClean="0">
                <a:solidFill>
                  <a:srgbClr val="FF0000"/>
                </a:solidFill>
                <a:latin typeface="+mj-lt"/>
              </a:rPr>
              <a:t>Kurt Sinclair                                                                            Steve </a:t>
            </a:r>
            <a:r>
              <a:rPr lang="en-US" sz="2000" dirty="0" err="1" smtClean="0">
                <a:solidFill>
                  <a:srgbClr val="FF0000"/>
                </a:solidFill>
                <a:latin typeface="+mj-lt"/>
              </a:rPr>
              <a:t>Ultrino</a:t>
            </a:r>
            <a:r>
              <a:rPr lang="en-US" sz="2000" dirty="0" smtClean="0">
                <a:solidFill>
                  <a:srgbClr val="FF0000"/>
                </a:solidFill>
                <a:latin typeface="+mj-lt"/>
              </a:rPr>
              <a:t>			</a:t>
            </a:r>
            <a:r>
              <a:rPr lang="en-US" sz="2000" dirty="0">
                <a:solidFill>
                  <a:srgbClr val="FF0000"/>
                </a:solidFill>
                <a:latin typeface="+mj-lt"/>
              </a:rPr>
              <a:t> </a:t>
            </a:r>
            <a:r>
              <a:rPr lang="en-US" sz="2000" dirty="0" smtClean="0">
                <a:solidFill>
                  <a:srgbClr val="FF0000"/>
                </a:solidFill>
                <a:latin typeface="+mj-lt"/>
              </a:rPr>
              <a:t>                 Steve </a:t>
            </a:r>
            <a:r>
              <a:rPr lang="en-US" sz="2000" dirty="0" err="1" smtClean="0">
                <a:solidFill>
                  <a:srgbClr val="FF0000"/>
                </a:solidFill>
                <a:latin typeface="+mj-lt"/>
              </a:rPr>
              <a:t>Szettella</a:t>
            </a:r>
            <a:endParaRPr lang="en-US" sz="2000" dirty="0" smtClean="0">
              <a:solidFill>
                <a:srgbClr val="FF0000"/>
              </a:solidFill>
              <a:latin typeface="+mj-lt"/>
            </a:endParaRPr>
          </a:p>
          <a:p>
            <a:pPr marL="0" indent="0">
              <a:buNone/>
            </a:pPr>
            <a:endParaRPr lang="en-US" sz="2000" dirty="0">
              <a:solidFill>
                <a:srgbClr val="FF0000"/>
              </a:solidFill>
              <a:latin typeface="+mj-lt"/>
            </a:endParaRPr>
          </a:p>
          <a:p>
            <a:pPr marL="0" indent="0">
              <a:buNone/>
            </a:pPr>
            <a:r>
              <a:rPr lang="en-US" sz="2000" dirty="0" smtClean="0">
                <a:solidFill>
                  <a:srgbClr val="FF0000"/>
                </a:solidFill>
                <a:latin typeface="+mj-lt"/>
              </a:rPr>
              <a:t>Paul White                                                                                 </a:t>
            </a:r>
            <a:r>
              <a:rPr lang="en-US" sz="2000" smtClean="0">
                <a:solidFill>
                  <a:srgbClr val="FF0000"/>
                </a:solidFill>
                <a:latin typeface="+mj-lt"/>
              </a:rPr>
              <a:t>Steve White</a:t>
            </a:r>
            <a:endParaRPr lang="en-US" sz="2000" dirty="0" smtClean="0">
              <a:solidFill>
                <a:srgbClr val="FF0000"/>
              </a:solidFill>
              <a:latin typeface="+mj-lt"/>
            </a:endParaRPr>
          </a:p>
          <a:p>
            <a:pPr marL="0" indent="0">
              <a:buNone/>
            </a:pPr>
            <a:endParaRPr lang="en-US" sz="2000" dirty="0">
              <a:solidFill>
                <a:srgbClr val="FF0000"/>
              </a:solidFill>
              <a:latin typeface="+mj-lt"/>
            </a:endParaRPr>
          </a:p>
          <a:p>
            <a:pPr marL="0" indent="0">
              <a:buNone/>
            </a:pPr>
            <a:endParaRPr lang="en-US" sz="2000" dirty="0" smtClean="0">
              <a:solidFill>
                <a:srgbClr val="FF0000"/>
              </a:solidFill>
              <a:latin typeface="+mj-lt"/>
            </a:endParaRPr>
          </a:p>
          <a:p>
            <a:pPr marL="0" indent="0">
              <a:buNone/>
            </a:pPr>
            <a:r>
              <a:rPr lang="en-US" sz="2000" dirty="0" smtClean="0">
                <a:solidFill>
                  <a:srgbClr val="FF0000"/>
                </a:solidFill>
                <a:latin typeface="+mj-lt"/>
              </a:rPr>
              <a:t>		       **</a:t>
            </a:r>
            <a:r>
              <a:rPr lang="en-US" sz="2000" i="1" dirty="0" smtClean="0">
                <a:solidFill>
                  <a:srgbClr val="FF0000"/>
                </a:solidFill>
                <a:latin typeface="+mj-lt"/>
              </a:rPr>
              <a:t>In addition, all </a:t>
            </a:r>
            <a:r>
              <a:rPr lang="en-US" sz="2000" i="1" dirty="0">
                <a:solidFill>
                  <a:srgbClr val="FF0000"/>
                </a:solidFill>
                <a:latin typeface="+mj-lt"/>
              </a:rPr>
              <a:t>executive board </a:t>
            </a:r>
            <a:r>
              <a:rPr lang="en-US" sz="2000" i="1" dirty="0" smtClean="0">
                <a:solidFill>
                  <a:srgbClr val="FF0000"/>
                </a:solidFill>
                <a:latin typeface="+mj-lt"/>
              </a:rPr>
              <a:t>members**</a:t>
            </a:r>
            <a:endParaRPr lang="en-US" sz="2000" i="1" dirty="0">
              <a:solidFill>
                <a:srgbClr val="FF0000"/>
              </a:solidFill>
              <a:latin typeface="+mj-lt"/>
            </a:endParaRPr>
          </a:p>
          <a:p>
            <a:pPr marL="0" indent="0">
              <a:buNone/>
            </a:pPr>
            <a:endParaRPr lang="en-US" sz="2000" dirty="0" smtClean="0">
              <a:latin typeface="+mj-lt"/>
            </a:endParaRPr>
          </a:p>
          <a:p>
            <a:pPr marL="0" indent="0">
              <a:buNone/>
            </a:pPr>
            <a:endParaRPr lang="en-US" sz="2000" dirty="0">
              <a:latin typeface="+mj-lt"/>
            </a:endParaRPr>
          </a:p>
          <a:p>
            <a:pPr marL="0" indent="0">
              <a:buNone/>
            </a:pPr>
            <a:endParaRPr lang="en-US" sz="2000" dirty="0" smtClean="0">
              <a:latin typeface="+mj-lt"/>
            </a:endParaRPr>
          </a:p>
          <a:p>
            <a:pPr marL="0" indent="0">
              <a:buNone/>
            </a:pPr>
            <a:endParaRPr lang="en-US" dirty="0"/>
          </a:p>
        </p:txBody>
      </p:sp>
    </p:spTree>
    <p:extLst>
      <p:ext uri="{BB962C8B-B14F-4D97-AF65-F5344CB8AC3E}">
        <p14:creationId xmlns:p14="http://schemas.microsoft.com/office/powerpoint/2010/main" val="1663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ircle(in)">
                                      <p:cBhvr>
                                        <p:cTn id="19" dur="2000"/>
                                        <p:tgtEl>
                                          <p:spTgt spid="3">
                                            <p:txEl>
                                              <p:pRg st="7" end="7"/>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ircle(in)">
                                      <p:cBhvr>
                                        <p:cTn id="22" dur="2000"/>
                                        <p:tgtEl>
                                          <p:spTgt spid="3">
                                            <p:txEl>
                                              <p:pRg st="9" end="9"/>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circle(in)">
                                      <p:cBhvr>
                                        <p:cTn id="25" dur="2000"/>
                                        <p:tgtEl>
                                          <p:spTgt spid="3">
                                            <p:txEl>
                                              <p:pRg st="10" end="1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circle(in)">
                                      <p:cBhvr>
                                        <p:cTn id="28" dur="2000"/>
                                        <p:tgtEl>
                                          <p:spTgt spid="3">
                                            <p:txEl>
                                              <p:pRg st="12" end="1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Effect transition="in" filter="circle(in)">
                                      <p:cBhvr>
                                        <p:cTn id="31" dur="2000"/>
                                        <p:tgtEl>
                                          <p:spTgt spid="3">
                                            <p:txEl>
                                              <p:pRg st="14" end="14"/>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17" end="17"/>
                                            </p:txEl>
                                          </p:spTgt>
                                        </p:tgtEl>
                                        <p:attrNameLst>
                                          <p:attrName>style.visibility</p:attrName>
                                        </p:attrNameLst>
                                      </p:cBhvr>
                                      <p:to>
                                        <p:strVal val="visible"/>
                                      </p:to>
                                    </p:set>
                                    <p:animEffect transition="in" filter="circle(in)">
                                      <p:cBhvr>
                                        <p:cTn id="34"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GENERAL ANNOUNCEMENTS</a:t>
            </a:r>
            <a:endParaRPr lang="en-US" dirty="0"/>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endParaRPr lang="en-US" dirty="0" smtClean="0"/>
          </a:p>
          <a:p>
            <a:pPr marL="0" indent="0">
              <a:buNone/>
            </a:pPr>
            <a:endParaRPr lang="en-US" dirty="0"/>
          </a:p>
          <a:p>
            <a:endParaRPr lang="en-US" dirty="0" smtClean="0"/>
          </a:p>
          <a:p>
            <a:pPr>
              <a:buFont typeface="Wingdings" panose="05000000000000000000" pitchFamily="2" charset="2"/>
              <a:buChar char="Ø"/>
            </a:pPr>
            <a:r>
              <a:rPr lang="en-US" sz="9600" b="1" dirty="0" smtClean="0">
                <a:latin typeface="New York" pitchFamily="18" charset="0"/>
              </a:rPr>
              <a:t>Behavior on social media</a:t>
            </a:r>
            <a:r>
              <a:rPr lang="en-US" sz="9600" dirty="0" smtClean="0">
                <a:latin typeface="New York" pitchFamily="18" charset="0"/>
              </a:rPr>
              <a:t>, please be stewards of our association and respect fellow officials as well as mindful of the repercussions that our comments may have in the press or media outlets.</a:t>
            </a:r>
          </a:p>
          <a:p>
            <a:pPr>
              <a:buFont typeface="Wingdings" panose="05000000000000000000" pitchFamily="2" charset="2"/>
              <a:buChar char="Ø"/>
            </a:pPr>
            <a:endParaRPr lang="en-US" sz="9600" b="1" dirty="0" smtClean="0">
              <a:latin typeface="New York" pitchFamily="18" charset="0"/>
            </a:endParaRPr>
          </a:p>
          <a:p>
            <a:pPr>
              <a:buFont typeface="Wingdings" panose="05000000000000000000" pitchFamily="2" charset="2"/>
              <a:buChar char="Ø"/>
            </a:pPr>
            <a:endParaRPr lang="en-US" sz="9600" b="1" dirty="0">
              <a:latin typeface="New York" pitchFamily="18" charset="0"/>
            </a:endParaRPr>
          </a:p>
          <a:p>
            <a:pPr>
              <a:buFont typeface="Wingdings" panose="05000000000000000000" pitchFamily="2" charset="2"/>
              <a:buChar char="Ø"/>
            </a:pPr>
            <a:r>
              <a:rPr lang="en-US" sz="9600" b="1" dirty="0" smtClean="0">
                <a:latin typeface="New York" pitchFamily="18" charset="0"/>
              </a:rPr>
              <a:t>2” striped shirts</a:t>
            </a:r>
            <a:r>
              <a:rPr lang="en-US" sz="9600" dirty="0" smtClean="0">
                <a:latin typeface="New York" pitchFamily="18" charset="0"/>
              </a:rPr>
              <a:t>…..NCAA has been using for a few years as well as several other neighboring state boards and increasing number of </a:t>
            </a:r>
            <a:r>
              <a:rPr lang="en-US" sz="9600" dirty="0">
                <a:latin typeface="New York" pitchFamily="18" charset="0"/>
              </a:rPr>
              <a:t> </a:t>
            </a:r>
            <a:r>
              <a:rPr lang="en-US" sz="9600" dirty="0" smtClean="0">
                <a:latin typeface="New York" pitchFamily="18" charset="0"/>
              </a:rPr>
              <a:t>fellow MA chapters.  MIAA will allow whole crews to use if all possess for playoff games.  Making mention in the event that this becomes mandatory in near future, particularly for the new officials who may make bulk purchases.  Similar to black pants when they were phased in about 10 years ago.</a:t>
            </a:r>
          </a:p>
          <a:p>
            <a:endParaRPr lang="en-US" sz="12800" dirty="0">
              <a:latin typeface="New York" pitchFamily="18" charset="0"/>
            </a:endParaRPr>
          </a:p>
          <a:p>
            <a:endParaRPr lang="en-US" sz="6400" dirty="0" smtClean="0">
              <a:latin typeface="New York"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0825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anim calcmode="lin" valueType="num">
                                      <p:cBhvr>
                                        <p:cTn id="1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ANNOUNCEMENTS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dirty="0">
              <a:latin typeface="New York" pitchFamily="18" charset="0"/>
            </a:endParaRPr>
          </a:p>
          <a:p>
            <a:pPr>
              <a:buFont typeface="Wingdings" panose="05000000000000000000" pitchFamily="2" charset="2"/>
              <a:buChar char="Ø"/>
            </a:pPr>
            <a:r>
              <a:rPr lang="en-US" b="1" dirty="0">
                <a:latin typeface="New York" pitchFamily="18" charset="0"/>
                <a:hlinkClick r:id="rId2"/>
              </a:rPr>
              <a:t>http://www.anefo.org/anefo-swag-for-sale</a:t>
            </a:r>
            <a:r>
              <a:rPr lang="en-US" b="1" dirty="0">
                <a:latin typeface="New York" pitchFamily="18" charset="0"/>
              </a:rPr>
              <a:t>   </a:t>
            </a:r>
            <a:r>
              <a:rPr lang="en-US" dirty="0">
                <a:latin typeface="New York" pitchFamily="18" charset="0"/>
              </a:rPr>
              <a:t>(update: </a:t>
            </a:r>
            <a:r>
              <a:rPr lang="en-US" i="1" dirty="0">
                <a:latin typeface="New York" pitchFamily="18" charset="0"/>
              </a:rPr>
              <a:t>Brian Doherty</a:t>
            </a:r>
            <a:r>
              <a:rPr lang="en-US" dirty="0">
                <a:latin typeface="New York" pitchFamily="18" charset="0"/>
              </a:rPr>
              <a:t>)</a:t>
            </a:r>
          </a:p>
          <a:p>
            <a:pPr>
              <a:buFont typeface="Wingdings" panose="05000000000000000000" pitchFamily="2" charset="2"/>
              <a:buChar char="Ø"/>
            </a:pPr>
            <a:endParaRPr lang="en-US" dirty="0">
              <a:latin typeface="New York" pitchFamily="18" charset="0"/>
            </a:endParaRPr>
          </a:p>
          <a:p>
            <a:pPr marL="0" indent="0">
              <a:buNone/>
            </a:pPr>
            <a:endParaRPr lang="en-US" dirty="0">
              <a:latin typeface="New York" pitchFamily="18" charset="0"/>
            </a:endParaRPr>
          </a:p>
          <a:p>
            <a:pPr>
              <a:buFont typeface="Wingdings" panose="05000000000000000000" pitchFamily="2" charset="2"/>
              <a:buChar char="Ø"/>
            </a:pPr>
            <a:r>
              <a:rPr lang="en-US" b="1" dirty="0">
                <a:latin typeface="New York" pitchFamily="18" charset="0"/>
              </a:rPr>
              <a:t>All-Sports East </a:t>
            </a:r>
            <a:r>
              <a:rPr lang="en-US" dirty="0">
                <a:latin typeface="New York" pitchFamily="18" charset="0"/>
              </a:rPr>
              <a:t>will have apparel tent set up out front at first Fall meeting on </a:t>
            </a:r>
            <a:r>
              <a:rPr lang="en-US" b="1" i="1" dirty="0">
                <a:latin typeface="New York" pitchFamily="18" charset="0"/>
              </a:rPr>
              <a:t>August 28</a:t>
            </a:r>
            <a:r>
              <a:rPr lang="en-US" b="1" i="1" baseline="30000" dirty="0">
                <a:latin typeface="New York" pitchFamily="18" charset="0"/>
              </a:rPr>
              <a:t>th</a:t>
            </a:r>
            <a:r>
              <a:rPr lang="en-US" dirty="0">
                <a:latin typeface="New York" pitchFamily="18" charset="0"/>
              </a:rPr>
              <a:t>.</a:t>
            </a:r>
          </a:p>
          <a:p>
            <a:pPr>
              <a:buFont typeface="Wingdings" panose="05000000000000000000" pitchFamily="2" charset="2"/>
              <a:buChar char="Ø"/>
            </a:pPr>
            <a:endParaRPr lang="en-US" dirty="0">
              <a:latin typeface="New York" pitchFamily="18" charset="0"/>
            </a:endParaRPr>
          </a:p>
          <a:p>
            <a:pPr>
              <a:buFont typeface="Wingdings" panose="05000000000000000000" pitchFamily="2" charset="2"/>
              <a:buChar char="Ø"/>
            </a:pPr>
            <a:endParaRPr lang="en-US" dirty="0">
              <a:latin typeface="New York" pitchFamily="18" charset="0"/>
            </a:endParaRPr>
          </a:p>
          <a:p>
            <a:endParaRPr lang="en-US" dirty="0"/>
          </a:p>
        </p:txBody>
      </p:sp>
    </p:spTree>
    <p:extLst>
      <p:ext uri="{BB962C8B-B14F-4D97-AF65-F5344CB8AC3E}">
        <p14:creationId xmlns:p14="http://schemas.microsoft.com/office/powerpoint/2010/main" val="33691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ANNOUNCEMENTS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latin typeface="New York" pitchFamily="18" charset="0"/>
              </a:rPr>
              <a:t>Upcoming</a:t>
            </a:r>
            <a:r>
              <a:rPr lang="en-US" b="1" dirty="0" smtClean="0">
                <a:latin typeface="New York" pitchFamily="18" charset="0"/>
              </a:rPr>
              <a:t> </a:t>
            </a:r>
            <a:r>
              <a:rPr lang="en-US" b="1" dirty="0">
                <a:latin typeface="New York" pitchFamily="18" charset="0"/>
              </a:rPr>
              <a:t>BEYOND ANEFO </a:t>
            </a:r>
            <a:r>
              <a:rPr lang="en-US" dirty="0">
                <a:latin typeface="New York" pitchFamily="18" charset="0"/>
              </a:rPr>
              <a:t>section of ANEFO site (update: </a:t>
            </a:r>
            <a:r>
              <a:rPr lang="en-US" i="1" dirty="0">
                <a:latin typeface="New York" pitchFamily="18" charset="0"/>
              </a:rPr>
              <a:t>Al </a:t>
            </a:r>
            <a:r>
              <a:rPr lang="en-US" i="1" dirty="0" err="1">
                <a:latin typeface="New York" pitchFamily="18" charset="0"/>
              </a:rPr>
              <a:t>Bartolini</a:t>
            </a:r>
            <a:r>
              <a:rPr lang="en-US" dirty="0">
                <a:latin typeface="New York" pitchFamily="18" charset="0"/>
              </a:rPr>
              <a:t>)</a:t>
            </a:r>
          </a:p>
          <a:p>
            <a:pPr>
              <a:buFont typeface="Wingdings" panose="05000000000000000000" pitchFamily="2" charset="2"/>
              <a:buChar char="Ø"/>
            </a:pPr>
            <a:endParaRPr lang="en-US" dirty="0">
              <a:latin typeface="New York" pitchFamily="18" charset="0"/>
            </a:endParaRPr>
          </a:p>
          <a:p>
            <a:pPr>
              <a:buFont typeface="Wingdings" panose="05000000000000000000" pitchFamily="2" charset="2"/>
              <a:buChar char="Ø"/>
            </a:pPr>
            <a:endParaRPr lang="en-US" dirty="0">
              <a:latin typeface="New York" pitchFamily="18" charset="0"/>
            </a:endParaRPr>
          </a:p>
          <a:p>
            <a:pPr>
              <a:buFont typeface="Wingdings" panose="05000000000000000000" pitchFamily="2" charset="2"/>
              <a:buChar char="Ø"/>
            </a:pPr>
            <a:r>
              <a:rPr lang="en-US" b="1" dirty="0">
                <a:latin typeface="New York" pitchFamily="18" charset="0"/>
              </a:rPr>
              <a:t>2017 MIAA rule(s) changes</a:t>
            </a:r>
            <a:r>
              <a:rPr lang="en-US" dirty="0">
                <a:latin typeface="New York" pitchFamily="18" charset="0"/>
              </a:rPr>
              <a:t> (update: </a:t>
            </a:r>
            <a:r>
              <a:rPr lang="en-US" i="1" dirty="0">
                <a:latin typeface="New York" pitchFamily="18" charset="0"/>
              </a:rPr>
              <a:t>Tommy Brow</a:t>
            </a:r>
            <a:r>
              <a:rPr lang="en-US" dirty="0">
                <a:latin typeface="New York" pitchFamily="18" charset="0"/>
              </a:rPr>
              <a:t>)</a:t>
            </a:r>
          </a:p>
          <a:p>
            <a:pPr marL="0" indent="0">
              <a:buNone/>
            </a:pPr>
            <a:endParaRPr lang="en-US" dirty="0"/>
          </a:p>
        </p:txBody>
      </p:sp>
    </p:spTree>
    <p:extLst>
      <p:ext uri="{BB962C8B-B14F-4D97-AF65-F5344CB8AC3E}">
        <p14:creationId xmlns:p14="http://schemas.microsoft.com/office/powerpoint/2010/main" val="26416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09538"/>
            <a:ext cx="896302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42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19063"/>
            <a:ext cx="8658225"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712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38113"/>
            <a:ext cx="8610600"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786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481013"/>
            <a:ext cx="836295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945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666999"/>
          </a:xfrm>
        </p:spPr>
        <p:txBody>
          <a:bodyPr>
            <a:normAutofit/>
          </a:bodyPr>
          <a:lstStyle/>
          <a:p>
            <a:r>
              <a:rPr lang="en-US" dirty="0" smtClean="0"/>
              <a:t>MEMBERS SECTION OF </a:t>
            </a:r>
            <a:r>
              <a:rPr lang="en-US" dirty="0" smtClean="0">
                <a:hlinkClick r:id="rId2"/>
              </a:rPr>
              <a:t>www.anefo.org</a:t>
            </a:r>
            <a:r>
              <a:rPr lang="en-US" dirty="0" smtClean="0"/>
              <a:t> SITE / WHERE TO FIND PRE-SEASON EXAM</a:t>
            </a:r>
            <a:endParaRPr lang="en-US" dirty="0"/>
          </a:p>
        </p:txBody>
      </p:sp>
      <p:sp>
        <p:nvSpPr>
          <p:cNvPr id="3" name="Subtitle 2"/>
          <p:cNvSpPr>
            <a:spLocks noGrp="1"/>
          </p:cNvSpPr>
          <p:nvPr>
            <p:ph type="subTitle" idx="1"/>
          </p:nvPr>
        </p:nvSpPr>
        <p:spPr>
          <a:xfrm>
            <a:off x="1371600" y="3276600"/>
            <a:ext cx="6400800" cy="2362200"/>
          </a:xfrm>
        </p:spPr>
        <p:txBody>
          <a:bodyPr>
            <a:normAutofit fontScale="77500" lnSpcReduction="20000"/>
          </a:bodyPr>
          <a:lstStyle/>
          <a:p>
            <a:pPr marL="457200" indent="-457200" algn="l">
              <a:buFont typeface="Arial" panose="020B0604020202020204" pitchFamily="34" charset="0"/>
              <a:buChar char="•"/>
            </a:pPr>
            <a:r>
              <a:rPr lang="en-US" dirty="0" smtClean="0">
                <a:solidFill>
                  <a:schemeClr val="tx1"/>
                </a:solidFill>
              </a:rPr>
              <a:t>Keep profile updated with correct address and contact information.</a:t>
            </a:r>
          </a:p>
          <a:p>
            <a:pPr marL="457200" indent="-457200" algn="l">
              <a:buFont typeface="Arial" panose="020B0604020202020204" pitchFamily="34" charset="0"/>
              <a:buChar char="•"/>
            </a:pPr>
            <a:r>
              <a:rPr lang="en-US" dirty="0" smtClean="0">
                <a:solidFill>
                  <a:schemeClr val="tx1"/>
                </a:solidFill>
              </a:rPr>
              <a:t>Is everyone getting the distribution e-mails?  If not, please contact Tommy Brow.</a:t>
            </a:r>
          </a:p>
          <a:p>
            <a:pPr marL="457200" indent="-457200" algn="l">
              <a:buFont typeface="Arial" panose="020B0604020202020204" pitchFamily="34" charset="0"/>
              <a:buChar char="•"/>
            </a:pPr>
            <a:r>
              <a:rPr lang="en-US" dirty="0" smtClean="0">
                <a:solidFill>
                  <a:schemeClr val="tx1"/>
                </a:solidFill>
              </a:rPr>
              <a:t>Request for action photos for the home page “slider” (new or old).</a:t>
            </a:r>
            <a:endParaRPr lang="en-US" dirty="0">
              <a:solidFill>
                <a:schemeClr val="tx1"/>
              </a:solidFill>
            </a:endParaRPr>
          </a:p>
        </p:txBody>
      </p:sp>
    </p:spTree>
    <p:extLst>
      <p:ext uri="{BB962C8B-B14F-4D97-AF65-F5344CB8AC3E}">
        <p14:creationId xmlns:p14="http://schemas.microsoft.com/office/powerpoint/2010/main" val="404806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EASY TO MAKE PAYMENTS, TAKE EXAM, AND TRACK MEETINGS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8907" y="1524000"/>
            <a:ext cx="640618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678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676399"/>
          </a:xfrm>
        </p:spPr>
        <p:txBody>
          <a:bodyPr/>
          <a:lstStyle/>
          <a:p>
            <a:r>
              <a:rPr lang="en-US" dirty="0" smtClean="0"/>
              <a:t>MEMBER IN GOOD STANDING CRITERIA </a:t>
            </a:r>
            <a:endParaRPr lang="en-US" dirty="0"/>
          </a:p>
        </p:txBody>
      </p:sp>
      <p:sp>
        <p:nvSpPr>
          <p:cNvPr id="3" name="Subtitle 2"/>
          <p:cNvSpPr>
            <a:spLocks noGrp="1"/>
          </p:cNvSpPr>
          <p:nvPr>
            <p:ph type="subTitle" idx="1"/>
          </p:nvPr>
        </p:nvSpPr>
        <p:spPr>
          <a:xfrm>
            <a:off x="1371600" y="2057400"/>
            <a:ext cx="6400800" cy="3810000"/>
          </a:xfrm>
        </p:spPr>
        <p:txBody>
          <a:bodyPr>
            <a:normAutofit fontScale="25000" lnSpcReduction="20000"/>
          </a:bodyPr>
          <a:lstStyle/>
          <a:p>
            <a:pPr marL="1143000" indent="-1143000" algn="l">
              <a:buFont typeface="Wingdings" panose="05000000000000000000" pitchFamily="2" charset="2"/>
              <a:buChar char="ü"/>
            </a:pPr>
            <a:r>
              <a:rPr lang="en-US" sz="11200" b="1" dirty="0" smtClean="0">
                <a:solidFill>
                  <a:srgbClr val="00B050"/>
                </a:solidFill>
              </a:rPr>
              <a:t>Pay your $75 ANEFO dues by September 5</a:t>
            </a:r>
            <a:r>
              <a:rPr lang="en-US" sz="11200" b="1" baseline="30000" dirty="0" smtClean="0">
                <a:solidFill>
                  <a:srgbClr val="00B050"/>
                </a:solidFill>
              </a:rPr>
              <a:t>th</a:t>
            </a:r>
            <a:r>
              <a:rPr lang="en-US" sz="11200" b="1" dirty="0" smtClean="0">
                <a:solidFill>
                  <a:srgbClr val="00B050"/>
                </a:solidFill>
              </a:rPr>
              <a:t>.</a:t>
            </a:r>
          </a:p>
          <a:p>
            <a:pPr marL="1143000" indent="-1143000" algn="l">
              <a:buFont typeface="Wingdings" panose="05000000000000000000" pitchFamily="2" charset="2"/>
              <a:buChar char="ü"/>
            </a:pPr>
            <a:endParaRPr lang="en-US" sz="11200" b="1" dirty="0" smtClean="0">
              <a:solidFill>
                <a:srgbClr val="00B050"/>
              </a:solidFill>
            </a:endParaRPr>
          </a:p>
          <a:p>
            <a:pPr marL="1143000" indent="-1143000" algn="l">
              <a:buFont typeface="Wingdings" panose="05000000000000000000" pitchFamily="2" charset="2"/>
              <a:buChar char="ü"/>
            </a:pPr>
            <a:r>
              <a:rPr lang="en-US" sz="11200" b="1" dirty="0" smtClean="0">
                <a:solidFill>
                  <a:srgbClr val="00B050"/>
                </a:solidFill>
              </a:rPr>
              <a:t>Take the pre-season exam. </a:t>
            </a:r>
            <a:r>
              <a:rPr lang="en-US" sz="9600" i="1" dirty="0" smtClean="0">
                <a:solidFill>
                  <a:srgbClr val="00B050"/>
                </a:solidFill>
              </a:rPr>
              <a:t>(Try to make it a group activity to get in the rule book together with fellow officials).</a:t>
            </a:r>
          </a:p>
          <a:p>
            <a:pPr marL="1143000" indent="-1143000" algn="l">
              <a:buFont typeface="Wingdings" panose="05000000000000000000" pitchFamily="2" charset="2"/>
              <a:buChar char="ü"/>
            </a:pPr>
            <a:endParaRPr lang="en-US" sz="11200" b="1" dirty="0">
              <a:solidFill>
                <a:srgbClr val="00B050"/>
              </a:solidFill>
            </a:endParaRPr>
          </a:p>
          <a:p>
            <a:pPr marL="1143000" indent="-1143000" algn="l">
              <a:buFont typeface="Wingdings" panose="05000000000000000000" pitchFamily="2" charset="2"/>
              <a:buChar char="ü"/>
            </a:pPr>
            <a:r>
              <a:rPr lang="en-US" sz="11200" b="1" dirty="0" smtClean="0">
                <a:solidFill>
                  <a:srgbClr val="00B050"/>
                </a:solidFill>
              </a:rPr>
              <a:t>Attendance at six (6) meetings for a member who is solely a high school official is mandatory. College officials are exempt for 2017.</a:t>
            </a:r>
          </a:p>
          <a:p>
            <a:pPr marL="514350" indent="-514350">
              <a:buAutoNum type="arabicParenR"/>
            </a:pPr>
            <a:endParaRPr lang="en-US" sz="11200" b="1" dirty="0" smtClean="0"/>
          </a:p>
          <a:p>
            <a:pPr marL="514350" indent="-514350">
              <a:buAutoNum type="arabicParenR"/>
            </a:pPr>
            <a:endParaRPr lang="en-US" dirty="0"/>
          </a:p>
        </p:txBody>
      </p:sp>
    </p:spTree>
    <p:extLst>
      <p:ext uri="{BB962C8B-B14F-4D97-AF65-F5344CB8AC3E}">
        <p14:creationId xmlns:p14="http://schemas.microsoft.com/office/powerpoint/2010/main" val="27496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752599"/>
          </a:xfrm>
        </p:spPr>
        <p:txBody>
          <a:bodyPr>
            <a:normAutofit fontScale="90000"/>
          </a:bodyPr>
          <a:lstStyle/>
          <a:p>
            <a:r>
              <a:rPr lang="en-US" sz="4800" dirty="0" smtClean="0"/>
              <a:t>EXCEPTIONS</a:t>
            </a:r>
            <a:r>
              <a:rPr lang="en-US" sz="4800" dirty="0"/>
              <a:t/>
            </a:r>
            <a:br>
              <a:rPr lang="en-US" sz="4800" dirty="0"/>
            </a:br>
            <a:r>
              <a:rPr lang="en-US" sz="3600" dirty="0" smtClean="0"/>
              <a:t/>
            </a:r>
            <a:br>
              <a:rPr lang="en-US" sz="3600" dirty="0" smtClean="0"/>
            </a:br>
            <a:r>
              <a:rPr lang="en-US" sz="3600" dirty="0" smtClean="0"/>
              <a:t> </a:t>
            </a:r>
            <a:endParaRPr lang="en-US" sz="3600" dirty="0"/>
          </a:p>
        </p:txBody>
      </p:sp>
      <p:sp>
        <p:nvSpPr>
          <p:cNvPr id="3" name="Subtitle 2"/>
          <p:cNvSpPr>
            <a:spLocks noGrp="1"/>
          </p:cNvSpPr>
          <p:nvPr>
            <p:ph type="subTitle" idx="1"/>
          </p:nvPr>
        </p:nvSpPr>
        <p:spPr>
          <a:xfrm>
            <a:off x="1371600" y="1143000"/>
            <a:ext cx="6400800" cy="4495800"/>
          </a:xfrm>
        </p:spPr>
        <p:txBody>
          <a:bodyPr>
            <a:noAutofit/>
          </a:bodyPr>
          <a:lstStyle/>
          <a:p>
            <a:pPr marL="457200" indent="-457200" algn="l">
              <a:buFont typeface="Wingdings" panose="05000000000000000000" pitchFamily="2" charset="2"/>
              <a:buChar char="Ø"/>
            </a:pPr>
            <a:r>
              <a:rPr lang="en-US" dirty="0">
                <a:solidFill>
                  <a:schemeClr val="tx1"/>
                </a:solidFill>
              </a:rPr>
              <a:t>Members must notify the Secretary / Treasurer in writing if he / she cannot make the mandatory number of </a:t>
            </a:r>
            <a:r>
              <a:rPr lang="en-US" dirty="0" smtClean="0">
                <a:solidFill>
                  <a:schemeClr val="tx1"/>
                </a:solidFill>
              </a:rPr>
              <a:t>meetings.</a:t>
            </a:r>
          </a:p>
          <a:p>
            <a:pPr marL="457200" indent="-457200" algn="l">
              <a:buFont typeface="Wingdings" panose="05000000000000000000" pitchFamily="2" charset="2"/>
              <a:buChar char="Ø"/>
            </a:pPr>
            <a:r>
              <a:rPr lang="en-US" dirty="0" smtClean="0">
                <a:solidFill>
                  <a:schemeClr val="tx1"/>
                </a:solidFill>
              </a:rPr>
              <a:t>The </a:t>
            </a:r>
            <a:r>
              <a:rPr lang="en-US" dirty="0">
                <a:solidFill>
                  <a:schemeClr val="tx1"/>
                </a:solidFill>
              </a:rPr>
              <a:t>banquet does NOT count toward satisfying the meeting attendance requirement.  </a:t>
            </a:r>
            <a:endParaRPr lang="en-US" dirty="0" smtClean="0">
              <a:solidFill>
                <a:schemeClr val="tx1"/>
              </a:solidFill>
            </a:endParaRPr>
          </a:p>
          <a:p>
            <a:pPr marL="457200" indent="-457200" algn="l">
              <a:buFont typeface="Wingdings" panose="05000000000000000000" pitchFamily="2" charset="2"/>
              <a:buChar char="Ø"/>
            </a:pPr>
            <a:r>
              <a:rPr lang="en-US" dirty="0" smtClean="0">
                <a:solidFill>
                  <a:schemeClr val="tx1"/>
                </a:solidFill>
              </a:rPr>
              <a:t>The </a:t>
            </a:r>
            <a:r>
              <a:rPr lang="en-US" dirty="0">
                <a:solidFill>
                  <a:schemeClr val="tx1"/>
                </a:solidFill>
              </a:rPr>
              <a:t>first meeting will count as a double meeting if a member (1) is in attendance; and (2) pays his / her dues.</a:t>
            </a:r>
            <a:r>
              <a:rPr lang="en-US" b="1" dirty="0">
                <a:solidFill>
                  <a:schemeClr val="tx1"/>
                </a:solidFill>
              </a:rPr>
              <a:t/>
            </a:r>
            <a:br>
              <a:rPr lang="en-US"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486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TotalTime>
  <Words>476</Words>
  <Application>Microsoft Office PowerPoint</Application>
  <PresentationFormat>On-screen Show (4:3)</PresentationFormat>
  <Paragraphs>98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Impact</vt:lpstr>
      <vt:lpstr>New York</vt:lpstr>
      <vt:lpstr>Times New Roman</vt:lpstr>
      <vt:lpstr>Wingdings</vt:lpstr>
      <vt:lpstr>Office Theme</vt:lpstr>
      <vt:lpstr>WELCOME TO THE 2017 SEASON</vt:lpstr>
      <vt:lpstr>PowerPoint Presentation</vt:lpstr>
      <vt:lpstr>PowerPoint Presentation</vt:lpstr>
      <vt:lpstr>PowerPoint Presentation</vt:lpstr>
      <vt:lpstr>PowerPoint Presentation</vt:lpstr>
      <vt:lpstr>MEMBERS SECTION OF www.anefo.org SITE / WHERE TO FIND PRE-SEASON EXAM</vt:lpstr>
      <vt:lpstr>EASY TO MAKE PAYMENTS, TAKE EXAM, AND TRACK MEETINGS</vt:lpstr>
      <vt:lpstr>MEMBER IN GOOD STANDING CRITERIA </vt:lpstr>
      <vt:lpstr>EXCEPTIONS   </vt:lpstr>
      <vt:lpstr>CONGRATS TO CLASS OF 2016! More info in near future regarding Technique Clinic and Controlled Scrimmage requirements. </vt:lpstr>
      <vt:lpstr>MIAA BACKGROUND CHECK REQUIREMENT</vt:lpstr>
      <vt:lpstr>PowerPoint Presentation</vt:lpstr>
      <vt:lpstr>NFHS CONCUSSION COURSE REQUIREMENT</vt:lpstr>
      <vt:lpstr>INAUGURAL ANEFO MENTORSHIP PROGRAM </vt:lpstr>
      <vt:lpstr>2017 MENTORS</vt:lpstr>
      <vt:lpstr>GENERAL ANNOUNCEMENTS</vt:lpstr>
      <vt:lpstr>GENERAL ANNOUNCEMENTS</vt:lpstr>
      <vt:lpstr>GENERAL ANNOUNCEMENTS</vt:lpstr>
    </vt:vector>
  </TitlesOfParts>
  <Company>Smith and Nephew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2017 SEASON</dc:title>
  <dc:creator>Smith and Nephew Users</dc:creator>
  <cp:lastModifiedBy>Tom Brow</cp:lastModifiedBy>
  <cp:revision>57</cp:revision>
  <cp:lastPrinted>2017-06-26T15:51:37Z</cp:lastPrinted>
  <dcterms:created xsi:type="dcterms:W3CDTF">2017-06-25T23:32:31Z</dcterms:created>
  <dcterms:modified xsi:type="dcterms:W3CDTF">2017-07-11T12:21:17Z</dcterms:modified>
</cp:coreProperties>
</file>