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9" r:id="rId8"/>
    <p:sldId id="265" r:id="rId9"/>
    <p:sldId id="266" r:id="rId10"/>
    <p:sldId id="267" r:id="rId11"/>
    <p:sldId id="271" r:id="rId12"/>
    <p:sldId id="272" r:id="rId13"/>
    <p:sldId id="273" r:id="rId14"/>
    <p:sldId id="274" r:id="rId15"/>
    <p:sldId id="275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6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3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1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8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6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0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0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6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5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445C7-6E92-4AD2-AF23-15ABF7C1031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4ECC-F9D1-42B3-A421-2E7BC7BE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2085975" cy="238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9288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Passing Game</a:t>
            </a:r>
            <a:br>
              <a:rPr lang="en-US" b="1" dirty="0" smtClean="0"/>
            </a:br>
            <a:endParaRPr lang="en-US" sz="4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5280" y="5172892"/>
            <a:ext cx="2712720" cy="966652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September 16, 2019</a:t>
            </a:r>
          </a:p>
          <a:p>
            <a:pPr algn="r"/>
            <a:r>
              <a:rPr lang="en-US" dirty="0" smtClean="0"/>
              <a:t>Ed Dubish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795" y="141288"/>
            <a:ext cx="208597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677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3510"/>
            <a:ext cx="10713720" cy="100584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Downfield Contact &amp; Pass Interference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572"/>
            <a:ext cx="10515600" cy="50659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b="1" i="1" dirty="0" smtClean="0"/>
          </a:p>
          <a:p>
            <a:pPr lvl="1"/>
            <a:r>
              <a:rPr lang="en-US" sz="3000" b="1" dirty="0" smtClean="0"/>
              <a:t>Downfield Contact</a:t>
            </a:r>
            <a:r>
              <a:rPr lang="en-US" sz="3000" dirty="0" smtClean="0"/>
              <a:t>: If “illegal contact” is made prior to the pass being thrown it’s a foul for “Illegal Use Of Hands” (10 yard penalty)</a:t>
            </a:r>
          </a:p>
          <a:p>
            <a:pPr lvl="2"/>
            <a:r>
              <a:rPr lang="en-US" sz="2600" dirty="0" smtClean="0"/>
              <a:t>This includes continuous contact.</a:t>
            </a:r>
          </a:p>
          <a:p>
            <a:pPr lvl="1"/>
            <a:r>
              <a:rPr lang="en-US" sz="3000" dirty="0"/>
              <a:t>It is </a:t>
            </a:r>
            <a:r>
              <a:rPr lang="en-US" sz="3000" b="1" dirty="0"/>
              <a:t>Pass Interference </a:t>
            </a:r>
            <a:r>
              <a:rPr lang="en-US" sz="3000" dirty="0"/>
              <a:t>if any player who is beyond the NZ interferes with an eligible opponent’s opportunity to move toward, catch or bat a </a:t>
            </a:r>
            <a:r>
              <a:rPr lang="en-US" sz="3000" dirty="0" smtClean="0"/>
              <a:t>pass.  It applies </a:t>
            </a:r>
            <a:r>
              <a:rPr lang="en-US" sz="3000" dirty="0"/>
              <a:t>under the following conditions:</a:t>
            </a:r>
          </a:p>
          <a:p>
            <a:pPr lvl="2"/>
            <a:r>
              <a:rPr lang="en-US" sz="2600" dirty="0"/>
              <a:t>Legal Forward Pass that crosses the NZ &amp; untouched by Team B in or behind the NZ</a:t>
            </a:r>
            <a:r>
              <a:rPr lang="en-US" sz="2600" dirty="0" smtClean="0"/>
              <a:t>.</a:t>
            </a:r>
          </a:p>
          <a:p>
            <a:pPr lvl="2"/>
            <a:r>
              <a:rPr lang="en-US" sz="2600" dirty="0" smtClean="0"/>
              <a:t>Physical contact is necessary</a:t>
            </a:r>
          </a:p>
          <a:p>
            <a:pPr lvl="2"/>
            <a:r>
              <a:rPr lang="en-US" sz="2600" dirty="0" smtClean="0"/>
              <a:t>“Catchability” is </a:t>
            </a:r>
            <a:r>
              <a:rPr lang="en-US" sz="2600" b="1" dirty="0" smtClean="0">
                <a:solidFill>
                  <a:srgbClr val="FF0000"/>
                </a:solidFill>
              </a:rPr>
              <a:t>NOT</a:t>
            </a:r>
            <a:r>
              <a:rPr lang="en-US" sz="2600" dirty="0" smtClean="0"/>
              <a:t> a factor.</a:t>
            </a:r>
          </a:p>
          <a:p>
            <a:pPr lvl="1"/>
            <a:r>
              <a:rPr lang="en-US" sz="3000" dirty="0" smtClean="0"/>
              <a:t>Always </a:t>
            </a:r>
            <a:r>
              <a:rPr lang="en-US" sz="3000" dirty="0"/>
              <a:t>a 15 yard penalty (or half the distance</a:t>
            </a:r>
            <a:r>
              <a:rPr lang="en-US" sz="3000" dirty="0" smtClean="0"/>
              <a:t>) &amp; NOT an automatic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down.</a:t>
            </a:r>
          </a:p>
          <a:p>
            <a:pPr lvl="2"/>
            <a:r>
              <a:rPr lang="en-US" sz="2600" dirty="0" smtClean="0"/>
              <a:t>DPI in the EZ –Half the Distance (ball snapped at or inside the B 30.</a:t>
            </a:r>
            <a:endParaRPr lang="en-US" sz="2600" dirty="0"/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541417" cy="16483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726" y="141288"/>
            <a:ext cx="1458685" cy="164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2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4137"/>
            <a:ext cx="10515600" cy="99277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Offensive Pass Interference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3303"/>
            <a:ext cx="10515600" cy="448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i="1" dirty="0" smtClean="0"/>
          </a:p>
          <a:p>
            <a:pPr lvl="1"/>
            <a:r>
              <a:rPr lang="en-US" sz="2800" dirty="0" smtClean="0"/>
              <a:t>Restricted </a:t>
            </a:r>
            <a:r>
              <a:rPr lang="en-US" sz="2800" dirty="0"/>
              <a:t>from the snap until the pass is touched or incomplete</a:t>
            </a:r>
            <a:r>
              <a:rPr lang="en-US" sz="2800" dirty="0" smtClean="0"/>
              <a:t>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Team A may not initial contact with the defense beyond the NZ</a:t>
            </a:r>
            <a:r>
              <a:rPr lang="en-US" sz="2800" dirty="0" smtClean="0"/>
              <a:t>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Ineligibles blocking downfield beyond the Expanded NZ can be </a:t>
            </a:r>
            <a:r>
              <a:rPr lang="en-US" sz="2800" dirty="0" smtClean="0"/>
              <a:t>OPI </a:t>
            </a:r>
            <a:endParaRPr lang="en-US" sz="2800" dirty="0"/>
          </a:p>
          <a:p>
            <a:pPr lvl="2"/>
            <a:r>
              <a:rPr lang="en-US" sz="2400" dirty="0"/>
              <a:t>Did the blocking downfield have a material effect on the play?  If no, lets try &amp; call Ineligible downfield</a:t>
            </a:r>
            <a:r>
              <a:rPr lang="en-US" sz="2400" dirty="0" smtClean="0"/>
              <a:t>.</a:t>
            </a:r>
          </a:p>
          <a:p>
            <a:pPr lvl="2"/>
            <a:endParaRPr lang="en-US" dirty="0"/>
          </a:p>
          <a:p>
            <a:pPr lvl="1"/>
            <a:r>
              <a:rPr lang="en-US" sz="2800" dirty="0"/>
              <a:t>Whoever gets there first wins.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86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086"/>
            <a:ext cx="10515600" cy="84160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Defensive Pass Interference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6811"/>
            <a:ext cx="10515600" cy="416705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Restriction </a:t>
            </a:r>
            <a:r>
              <a:rPr lang="en-US" sz="2800" dirty="0"/>
              <a:t>begins when the pass is thrown</a:t>
            </a:r>
            <a:r>
              <a:rPr lang="en-US" sz="2800" dirty="0" smtClean="0"/>
              <a:t>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Needs to be against the intended receiver or an eligible receiver in the area of the pass. (This is implied in the definition of PI</a:t>
            </a:r>
            <a:r>
              <a:rPr lang="en-US" sz="2800" dirty="0" smtClean="0"/>
              <a:t>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If DPI occurs on a Team A Touchdown, the penalty carries over to the try or next kickoff (8-2-2).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03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086"/>
            <a:ext cx="10515600" cy="84160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Roughing the Passer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051"/>
            <a:ext cx="10515600" cy="45328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i="1" dirty="0" smtClean="0"/>
          </a:p>
          <a:p>
            <a:pPr lvl="1"/>
            <a:r>
              <a:rPr lang="en-US" sz="2800" dirty="0" smtClean="0"/>
              <a:t>Roughing only applies when a legal forward pass has been thrown</a:t>
            </a:r>
          </a:p>
          <a:p>
            <a:pPr lvl="2"/>
            <a:r>
              <a:rPr lang="en-US" sz="2400" dirty="0" smtClean="0"/>
              <a:t>Definition of a passer – can’t have roughing the passer if he’s not a passer.</a:t>
            </a:r>
          </a:p>
          <a:p>
            <a:pPr lvl="1"/>
            <a:r>
              <a:rPr lang="en-US" sz="2800" dirty="0" smtClean="0"/>
              <a:t>Enforcement: 15 yards &amp; an Automatic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Down</a:t>
            </a:r>
          </a:p>
          <a:p>
            <a:pPr lvl="2"/>
            <a:r>
              <a:rPr lang="en-US" sz="2400" dirty="0" smtClean="0"/>
              <a:t>Previous spot if the pass is incomplete, possession changes (clock on the ready) or if the last run ends behind the NZ.</a:t>
            </a:r>
          </a:p>
          <a:p>
            <a:pPr lvl="2"/>
            <a:r>
              <a:rPr lang="en-US" sz="2400" dirty="0" smtClean="0"/>
              <a:t> Dead ball spot for plays that end beyond the NZ.</a:t>
            </a:r>
          </a:p>
          <a:p>
            <a:pPr lvl="1"/>
            <a:r>
              <a:rPr lang="en-US" sz="2800" dirty="0" smtClean="0"/>
              <a:t>Major fouls, except incidental facemask are roughing fouls.</a:t>
            </a:r>
            <a:endParaRPr lang="en-US" sz="2800" dirty="0"/>
          </a:p>
          <a:p>
            <a:pPr lvl="1"/>
            <a:r>
              <a:rPr lang="en-US" sz="2800" dirty="0" smtClean="0"/>
              <a:t>Player blocked into a passer is </a:t>
            </a:r>
            <a:r>
              <a:rPr lang="en-US" sz="2800" b="1" i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exempt!</a:t>
            </a:r>
          </a:p>
          <a:p>
            <a:pPr lvl="1"/>
            <a:r>
              <a:rPr lang="en-US" sz="2800" dirty="0" smtClean="0"/>
              <a:t>Nothing about contact at or below the knee &amp; driving the passer to the ground.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45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1703"/>
            <a:ext cx="10515600" cy="109728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Backward Passes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5" y="1841863"/>
            <a:ext cx="10515600" cy="47236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b="1" i="1" dirty="0" smtClean="0"/>
          </a:p>
          <a:p>
            <a:pPr lvl="1"/>
            <a:r>
              <a:rPr lang="en-US" sz="3000" dirty="0" smtClean="0"/>
              <a:t>Not a forward pass</a:t>
            </a:r>
          </a:p>
          <a:p>
            <a:pPr lvl="1"/>
            <a:r>
              <a:rPr lang="en-US" sz="3000" dirty="0" smtClean="0"/>
              <a:t>It is legal to throw a backward pass out of bounds to conserve time</a:t>
            </a:r>
            <a:endParaRPr lang="en-US" sz="3000" dirty="0"/>
          </a:p>
          <a:p>
            <a:pPr lvl="2"/>
            <a:r>
              <a:rPr lang="en-US" sz="2600" dirty="0" smtClean="0"/>
              <a:t>Dead ball spot &amp; the clock on the snap.</a:t>
            </a:r>
            <a:endParaRPr lang="en-US" sz="2600" dirty="0"/>
          </a:p>
          <a:p>
            <a:pPr lvl="1"/>
            <a:r>
              <a:rPr lang="en-US" sz="3000" dirty="0" smtClean="0"/>
              <a:t>Team A is not allowed to bat a backward pass in flight forward</a:t>
            </a:r>
          </a:p>
          <a:p>
            <a:pPr lvl="2"/>
            <a:r>
              <a:rPr lang="en-US" sz="2600" dirty="0" smtClean="0"/>
              <a:t>Enforcement: 10 yards under the all-but-one principle.</a:t>
            </a:r>
          </a:p>
          <a:p>
            <a:pPr lvl="1"/>
            <a:r>
              <a:rPr lang="en-US" sz="3000" dirty="0"/>
              <a:t>Because a backward pass that hits the ground is a loose ball, it may not be batted in any direction by any player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 smtClean="0"/>
              <a:t>If a backward pass is out of bounds behind the goal line the result is either a touchback or a safety, depending on which team provided the force.</a:t>
            </a:r>
          </a:p>
          <a:p>
            <a:pPr lvl="2"/>
            <a:r>
              <a:rPr lang="en-US" sz="2600" dirty="0" smtClean="0"/>
              <a:t>I wasn’t asked to discuss force, we can save that fun subject for another day.</a:t>
            </a:r>
            <a:endParaRPr lang="en-US" sz="2600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77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95451"/>
            <a:ext cx="10515600" cy="167204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Questions?</a:t>
            </a:r>
            <a:endParaRPr lang="en-US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5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086"/>
            <a:ext cx="10515600" cy="84160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Passing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8486"/>
            <a:ext cx="10515600" cy="3778477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 </a:t>
            </a:r>
            <a:r>
              <a:rPr lang="en-US" sz="3000" b="1" dirty="0" smtClean="0"/>
              <a:t>passer</a:t>
            </a:r>
            <a:r>
              <a:rPr lang="en-US" sz="3000" dirty="0" smtClean="0"/>
              <a:t> is a player who throws a </a:t>
            </a:r>
            <a:r>
              <a:rPr lang="en-US" sz="3000" dirty="0"/>
              <a:t>legal forward pass.  </a:t>
            </a:r>
            <a:r>
              <a:rPr lang="en-US" sz="3000" dirty="0" smtClean="0"/>
              <a:t>He continues to be a passer until the legal forward pass ends or until he moves to participate in the play. (2-32-11)</a:t>
            </a:r>
          </a:p>
          <a:p>
            <a:pPr lvl="1"/>
            <a:endParaRPr lang="en-US" dirty="0"/>
          </a:p>
          <a:p>
            <a:pPr lvl="1"/>
            <a:r>
              <a:rPr lang="en-US" sz="2600" dirty="0" smtClean="0"/>
              <a:t>The key to the definition is </a:t>
            </a:r>
            <a:r>
              <a:rPr lang="en-US" sz="2600" b="1" dirty="0" smtClean="0">
                <a:solidFill>
                  <a:srgbClr val="FF0000"/>
                </a:solidFill>
              </a:rPr>
              <a:t>“</a:t>
            </a:r>
            <a:r>
              <a:rPr lang="en-US" sz="2600" b="1" i="1" dirty="0" smtClean="0">
                <a:solidFill>
                  <a:srgbClr val="FF0000"/>
                </a:solidFill>
              </a:rPr>
              <a:t>after it is clear the ball has been thrown</a:t>
            </a:r>
            <a:r>
              <a:rPr lang="en-US" sz="2600" b="1" dirty="0" smtClean="0">
                <a:solidFill>
                  <a:srgbClr val="FF0000"/>
                </a:solidFill>
              </a:rPr>
              <a:t>”</a:t>
            </a:r>
            <a:r>
              <a:rPr lang="en-US" sz="2600" dirty="0" smtClean="0"/>
              <a:t> and the pass needs to be a </a:t>
            </a:r>
            <a:r>
              <a:rPr lang="en-US" sz="2600" b="1" i="1" dirty="0" smtClean="0">
                <a:solidFill>
                  <a:srgbClr val="FF0000"/>
                </a:solidFill>
              </a:rPr>
              <a:t>legal forward pass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Only difference in the definition from NCAA &amp; Fed is the </a:t>
            </a:r>
            <a:r>
              <a:rPr lang="en-US" sz="2600" b="1" dirty="0" smtClean="0">
                <a:solidFill>
                  <a:srgbClr val="FF0000"/>
                </a:solidFill>
              </a:rPr>
              <a:t>“</a:t>
            </a:r>
            <a:r>
              <a:rPr lang="en-US" sz="2600" b="1" i="1" dirty="0" smtClean="0">
                <a:solidFill>
                  <a:srgbClr val="FF0000"/>
                </a:solidFill>
              </a:rPr>
              <a:t>legal”</a:t>
            </a:r>
            <a:r>
              <a:rPr lang="en-US" sz="2600" b="1" dirty="0" smtClean="0"/>
              <a:t> </a:t>
            </a:r>
            <a:r>
              <a:rPr lang="en-US" sz="2600" dirty="0" smtClean="0"/>
              <a:t>in legal forward pass. 	</a:t>
            </a:r>
          </a:p>
          <a:p>
            <a:pPr lvl="2"/>
            <a:r>
              <a:rPr lang="en-US" sz="2400" dirty="0" smtClean="0"/>
              <a:t>This is important when determining Roughing the Passer (more to come on roughing – stay tuned)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086"/>
            <a:ext cx="10515600" cy="84160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Passing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8486"/>
            <a:ext cx="10515600" cy="37784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b="1" dirty="0" smtClean="0"/>
              <a:t>“simultaneous catch” </a:t>
            </a:r>
            <a:r>
              <a:rPr lang="en-US" sz="3200" dirty="0"/>
              <a:t>causes the ball to become </a:t>
            </a:r>
            <a:r>
              <a:rPr lang="en-US" sz="3200" dirty="0" smtClean="0"/>
              <a:t>dead and possession belongs to the offensive team.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If airborne, both players need to return to the ground inbounds.  </a:t>
            </a:r>
          </a:p>
          <a:p>
            <a:pPr lvl="1"/>
            <a:r>
              <a:rPr lang="en-US" sz="2800" dirty="0" smtClean="0"/>
              <a:t>Contact with the ground does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have to be simultaneous.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9"/>
            <a:ext cx="1476103" cy="1713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141288"/>
            <a:ext cx="1576251" cy="171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7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086"/>
            <a:ext cx="10515600" cy="84160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Forward Pass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2308"/>
            <a:ext cx="10515600" cy="4101738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Forward Pass</a:t>
            </a:r>
            <a:r>
              <a:rPr lang="en-US" sz="3600" dirty="0" smtClean="0"/>
              <a:t>: If the pass is towards the opponent’s end line, then it is forward.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800" dirty="0" smtClean="0"/>
              <a:t>If it’s not forward the pass is backward (parallel to the LOS is </a:t>
            </a:r>
            <a:r>
              <a:rPr lang="en-US" sz="2800" b="1" i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forward). </a:t>
            </a:r>
          </a:p>
          <a:p>
            <a:pPr lvl="1"/>
            <a:r>
              <a:rPr lang="en-US" sz="2800" dirty="0" smtClean="0"/>
              <a:t>Once the passer starts his arm forward, it’s a forward pass, regardless of which direction the ball leaves his hand or where the ball lands.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When in doubt, the pass is forward!!!!!!!</a:t>
            </a:r>
          </a:p>
          <a:p>
            <a:pPr lvl="1"/>
            <a:r>
              <a:rPr lang="en-US" sz="2800" dirty="0" smtClean="0"/>
              <a:t>Batting a forward pass in any direction by eligible players of either team is Legal.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446"/>
            <a:ext cx="10515600" cy="111034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Legal and Illegal Forward 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6287"/>
            <a:ext cx="10515600" cy="510757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b="1" i="1" dirty="0"/>
          </a:p>
          <a:p>
            <a:pPr lvl="1"/>
            <a:r>
              <a:rPr lang="en-US" sz="3200" dirty="0" smtClean="0"/>
              <a:t>Conditions where a forward pass is </a:t>
            </a:r>
            <a:r>
              <a:rPr lang="en-US" sz="3200" b="1" i="1" dirty="0" smtClean="0"/>
              <a:t>“illegal”</a:t>
            </a:r>
            <a:r>
              <a:rPr lang="en-US" sz="3200" dirty="0" smtClean="0"/>
              <a:t>:</a:t>
            </a:r>
          </a:p>
          <a:p>
            <a:pPr lvl="2"/>
            <a:r>
              <a:rPr lang="en-US" sz="2600" dirty="0" smtClean="0"/>
              <a:t>It is thrown when the passer is beyond the NZ.  </a:t>
            </a:r>
            <a:r>
              <a:rPr lang="en-US" sz="2600" b="1" i="1" dirty="0" smtClean="0">
                <a:solidFill>
                  <a:srgbClr val="00B0F0"/>
                </a:solidFill>
              </a:rPr>
              <a:t>(Both feet are required to be behind the NZ when the ball is thrown, otherwise it’s illegal – the passers arm is ok)</a:t>
            </a:r>
          </a:p>
          <a:p>
            <a:pPr lvl="2"/>
            <a:r>
              <a:rPr lang="en-US" sz="2600" dirty="0" smtClean="0"/>
              <a:t>It is the second forward pass by Team A during a down.</a:t>
            </a:r>
          </a:p>
          <a:p>
            <a:pPr lvl="2"/>
            <a:r>
              <a:rPr lang="en-US" sz="2600" dirty="0" smtClean="0"/>
              <a:t>It is thrown by either team after a change in possession.</a:t>
            </a:r>
          </a:p>
          <a:p>
            <a:pPr lvl="2"/>
            <a:r>
              <a:rPr lang="en-US" sz="2600" dirty="0" smtClean="0"/>
              <a:t>It is thrown </a:t>
            </a:r>
            <a:r>
              <a:rPr lang="en-US" sz="2600" b="1" i="1" dirty="0" smtClean="0">
                <a:solidFill>
                  <a:srgbClr val="FF0000"/>
                </a:solidFill>
              </a:rPr>
              <a:t>“under duress”</a:t>
            </a:r>
            <a:r>
              <a:rPr lang="en-US" sz="2600" dirty="0" smtClean="0"/>
              <a:t> into an area where there is no </a:t>
            </a:r>
            <a:r>
              <a:rPr lang="en-US" sz="2600" b="1" i="1" dirty="0" smtClean="0">
                <a:solidFill>
                  <a:srgbClr val="FF0000"/>
                </a:solidFill>
              </a:rPr>
              <a:t>“eligible”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Team A receiver.</a:t>
            </a:r>
          </a:p>
          <a:p>
            <a:pPr lvl="2"/>
            <a:r>
              <a:rPr lang="en-US" sz="2600" dirty="0" smtClean="0"/>
              <a:t>It is intentionally grounded to save yardage and/or time.</a:t>
            </a:r>
          </a:p>
          <a:p>
            <a:pPr lvl="2"/>
            <a:r>
              <a:rPr lang="en-US" sz="2600" dirty="0" smtClean="0"/>
              <a:t>The passer who is spiking the ball in an effort to stop the clock does not release a </a:t>
            </a:r>
            <a:r>
              <a:rPr lang="en-US" sz="2600" b="1" i="1" dirty="0" smtClean="0">
                <a:solidFill>
                  <a:srgbClr val="00B0F0"/>
                </a:solidFill>
              </a:rPr>
              <a:t>hand-to-hand snap</a:t>
            </a:r>
            <a:r>
              <a:rPr lang="en-US" sz="2600" dirty="0" smtClean="0"/>
              <a:t> immediately, or does so after a muffed snap has </a:t>
            </a:r>
            <a:r>
              <a:rPr lang="en-US" sz="2600" b="1" i="1" dirty="0" smtClean="0">
                <a:solidFill>
                  <a:srgbClr val="FF0000"/>
                </a:solidFill>
              </a:rPr>
              <a:t>“touched the ground</a:t>
            </a:r>
            <a:r>
              <a:rPr lang="en-US" sz="2600" b="1" i="1" dirty="0" smtClean="0">
                <a:solidFill>
                  <a:srgbClr val="FF0000"/>
                </a:solidFill>
              </a:rPr>
              <a:t>”</a:t>
            </a:r>
            <a:r>
              <a:rPr lang="en-US" sz="2600" dirty="0" smtClean="0"/>
              <a:t>.</a:t>
            </a:r>
          </a:p>
          <a:p>
            <a:pPr lvl="2"/>
            <a:r>
              <a:rPr lang="en-US" sz="2600" dirty="0" smtClean="0"/>
              <a:t>Intentional grounding in the end zone is </a:t>
            </a:r>
            <a:r>
              <a:rPr lang="en-US" sz="2600" b="1" dirty="0" smtClean="0">
                <a:solidFill>
                  <a:srgbClr val="FF0000"/>
                </a:solidFill>
              </a:rPr>
              <a:t>always </a:t>
            </a:r>
            <a:r>
              <a:rPr lang="en-US" sz="2600" smtClean="0"/>
              <a:t>a safety!!!</a:t>
            </a:r>
            <a:endParaRPr lang="en-US" sz="2600" b="1" dirty="0" smtClean="0"/>
          </a:p>
          <a:p>
            <a:pPr lvl="1"/>
            <a:r>
              <a:rPr lang="en-US" sz="3200" b="1" i="1" dirty="0"/>
              <a:t>Let’s ask ourselves, What was the passer’s intentions??</a:t>
            </a:r>
          </a:p>
          <a:p>
            <a:pPr lvl="2"/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9"/>
            <a:ext cx="1593669" cy="16613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6411" y="141287"/>
            <a:ext cx="1524000" cy="166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8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7018"/>
            <a:ext cx="10515600" cy="82296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10515600" cy="4624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i="1" dirty="0" smtClean="0"/>
          </a:p>
          <a:p>
            <a:pPr lvl="1"/>
            <a:r>
              <a:rPr lang="en-US" sz="3000" dirty="0"/>
              <a:t>Uniform number and position at the </a:t>
            </a:r>
            <a:r>
              <a:rPr lang="en-US" sz="3000" dirty="0" smtClean="0"/>
              <a:t>snap</a:t>
            </a:r>
          </a:p>
          <a:p>
            <a:pPr lvl="1"/>
            <a:r>
              <a:rPr lang="en-US" sz="3000" dirty="0" smtClean="0"/>
              <a:t>Only applies to Legal Forward Passes</a:t>
            </a:r>
          </a:p>
          <a:p>
            <a:pPr lvl="2"/>
            <a:r>
              <a:rPr lang="en-US" sz="2600" dirty="0" smtClean="0"/>
              <a:t>If an ineligible player is downfield and an illegal forward pass is thrown, there is only one foul for the pass and not a second for the ineligible downfield.</a:t>
            </a:r>
          </a:p>
          <a:p>
            <a:pPr lvl="2"/>
            <a:r>
              <a:rPr lang="en-US" sz="2600" dirty="0" smtClean="0"/>
              <a:t>If </a:t>
            </a:r>
            <a:r>
              <a:rPr lang="en-US" sz="2600" dirty="0"/>
              <a:t>an </a:t>
            </a:r>
            <a:r>
              <a:rPr lang="en-US" sz="2600" dirty="0" smtClean="0"/>
              <a:t>eligible Team A player steps out of bounds inadvertently or deliberately he does not lose his status as an eligible receiver.</a:t>
            </a:r>
          </a:p>
          <a:p>
            <a:pPr lvl="3"/>
            <a:r>
              <a:rPr lang="en-US" sz="2400" dirty="0" smtClean="0"/>
              <a:t>He can still be called for OPI and he can also draw a foul for DPI.</a:t>
            </a:r>
          </a:p>
          <a:p>
            <a:pPr lvl="3"/>
            <a:r>
              <a:rPr lang="en-US" sz="2400" dirty="0" smtClean="0"/>
              <a:t>This is not illegal touching like NCAA – </a:t>
            </a:r>
            <a:r>
              <a:rPr lang="en-US" sz="2400" b="1" i="1" dirty="0" smtClean="0">
                <a:solidFill>
                  <a:srgbClr val="FF0000"/>
                </a:solidFill>
              </a:rPr>
              <a:t>“Illegal participation”</a:t>
            </a:r>
            <a:endParaRPr lang="en-US" sz="2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b="1" i="1" dirty="0" smtClean="0"/>
              <a:t>	</a:t>
            </a:r>
            <a:endParaRPr lang="en-US" sz="26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0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086"/>
            <a:ext cx="10515600" cy="84160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Ineligibles Downfield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3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i="1" dirty="0"/>
          </a:p>
          <a:p>
            <a:pPr lvl="1"/>
            <a:r>
              <a:rPr lang="en-US" sz="2800" dirty="0" smtClean="0"/>
              <a:t>My </a:t>
            </a:r>
            <a:r>
              <a:rPr lang="en-US" sz="2800" b="1" i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venture downfield on a forward pass that crosses the neutral zone.</a:t>
            </a:r>
            <a:endParaRPr lang="en-US" sz="2800" dirty="0"/>
          </a:p>
          <a:p>
            <a:pPr lvl="1"/>
            <a:r>
              <a:rPr lang="en-US" sz="2800" dirty="0" smtClean="0"/>
              <a:t>The exception is allow for normal line play.</a:t>
            </a:r>
            <a:endParaRPr lang="en-US" sz="2800" b="1" i="1" dirty="0" smtClean="0">
              <a:solidFill>
                <a:srgbClr val="002060"/>
              </a:solidFill>
            </a:endParaRPr>
          </a:p>
          <a:p>
            <a:pPr lvl="2"/>
            <a:r>
              <a:rPr lang="en-US" sz="2600" dirty="0" smtClean="0"/>
              <a:t>Contact may </a:t>
            </a:r>
            <a:r>
              <a:rPr lang="en-US" sz="2600" b="1" i="1" dirty="0" smtClean="0">
                <a:solidFill>
                  <a:srgbClr val="FF0000"/>
                </a:solidFill>
              </a:rPr>
              <a:t>NOT</a:t>
            </a:r>
            <a:r>
              <a:rPr lang="en-US" sz="2600" dirty="0" smtClean="0"/>
              <a:t> continue beyond the Expanded Neutral Zone (2 yards)</a:t>
            </a:r>
          </a:p>
          <a:p>
            <a:pPr lvl="1"/>
            <a:r>
              <a:rPr lang="en-US" sz="2800" dirty="0"/>
              <a:t>If the pass is caught by an ineligible receiver, the play continues.</a:t>
            </a:r>
          </a:p>
          <a:p>
            <a:pPr lvl="2"/>
            <a:r>
              <a:rPr lang="en-US" sz="2600" dirty="0" smtClean="0"/>
              <a:t>This is a foul for illegal touch. </a:t>
            </a:r>
          </a:p>
          <a:p>
            <a:pPr lvl="1"/>
            <a:r>
              <a:rPr lang="en-US" sz="2800" dirty="0"/>
              <a:t>If the ineligible receiver is downfield at anytime between the snap &amp; pass it’s a foul. </a:t>
            </a:r>
          </a:p>
          <a:p>
            <a:pPr lvl="1"/>
            <a:r>
              <a:rPr lang="en-US" sz="2800" dirty="0"/>
              <a:t>If the pass is tipped by Team B in or behind the NZ – </a:t>
            </a:r>
            <a:r>
              <a:rPr lang="en-US" sz="2800" b="1" i="1" dirty="0">
                <a:solidFill>
                  <a:srgbClr val="FF0000"/>
                </a:solidFill>
              </a:rPr>
              <a:t>NO FOUL</a:t>
            </a:r>
            <a:r>
              <a:rPr lang="en-US" sz="2800" b="1" i="1" dirty="0" smtClean="0">
                <a:solidFill>
                  <a:srgbClr val="FF0000"/>
                </a:solidFill>
              </a:rPr>
              <a:t>!!</a:t>
            </a:r>
          </a:p>
          <a:p>
            <a:pPr lvl="1"/>
            <a:endParaRPr lang="en-US" b="1" i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56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086"/>
            <a:ext cx="10515600" cy="84160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Illegal Touching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2674"/>
            <a:ext cx="10515600" cy="4611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i="1" dirty="0"/>
          </a:p>
          <a:p>
            <a:pPr lvl="1"/>
            <a:r>
              <a:rPr lang="en-US" sz="2800" dirty="0" smtClean="0"/>
              <a:t>If an ineligible player, bats, muffs, or catches a legal forward pass, it is a foul for illegal touching.</a:t>
            </a:r>
          </a:p>
          <a:p>
            <a:pPr lvl="1"/>
            <a:endParaRPr lang="en-US" sz="2800" dirty="0" smtClean="0"/>
          </a:p>
          <a:p>
            <a:pPr lvl="2"/>
            <a:r>
              <a:rPr lang="en-US" sz="2600" dirty="0" smtClean="0"/>
              <a:t>Applies equally behind and beyond the NZ</a:t>
            </a:r>
          </a:p>
          <a:p>
            <a:pPr lvl="2"/>
            <a:endParaRPr lang="en-US" sz="2600" i="1" dirty="0" smtClean="0">
              <a:solidFill>
                <a:srgbClr val="002060"/>
              </a:solidFill>
            </a:endParaRPr>
          </a:p>
          <a:p>
            <a:pPr lvl="2"/>
            <a:r>
              <a:rPr lang="en-US" sz="2600" dirty="0" smtClean="0"/>
              <a:t>5 yard penalty &amp; loss of down enforced under all-but-one (loose ball play)</a:t>
            </a:r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Lets try and make this call when it’s an </a:t>
            </a:r>
            <a:r>
              <a:rPr lang="en-US" sz="2600" b="1" i="1" dirty="0" smtClean="0">
                <a:solidFill>
                  <a:srgbClr val="FF0000"/>
                </a:solidFill>
              </a:rPr>
              <a:t>“intentional act”</a:t>
            </a:r>
            <a:r>
              <a:rPr lang="en-US" sz="2600" b="1" i="1" dirty="0" smtClean="0">
                <a:solidFill>
                  <a:srgbClr val="002060"/>
                </a:solidFill>
              </a:rPr>
              <a:t>.  </a:t>
            </a:r>
            <a:r>
              <a:rPr lang="en-US" sz="2600" dirty="0" smtClean="0"/>
              <a:t>Can you call a foul for ineligible downfield?  </a:t>
            </a:r>
            <a:r>
              <a:rPr lang="en-US" sz="2600" b="1" i="1" dirty="0" smtClean="0">
                <a:solidFill>
                  <a:srgbClr val="0070C0"/>
                </a:solidFill>
              </a:rPr>
              <a:t>Think it through!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8"/>
            <a:ext cx="1698171" cy="200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141287"/>
            <a:ext cx="1698171" cy="20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9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365125"/>
            <a:ext cx="841248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Possibilities For A Completed Pass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787341"/>
              </p:ext>
            </p:extLst>
          </p:nvPr>
        </p:nvGraphicFramePr>
        <p:xfrm>
          <a:off x="838200" y="1955552"/>
          <a:ext cx="10515600" cy="4554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5971">
                  <a:extLst>
                    <a:ext uri="{9D8B030D-6E8A-4147-A177-3AD203B41FA5}">
                      <a16:colId xmlns:a16="http://schemas.microsoft.com/office/drawing/2014/main" xmlns="" val="2465093134"/>
                    </a:ext>
                  </a:extLst>
                </a:gridCol>
                <a:gridCol w="3213463">
                  <a:extLst>
                    <a:ext uri="{9D8B030D-6E8A-4147-A177-3AD203B41FA5}">
                      <a16:colId xmlns:a16="http://schemas.microsoft.com/office/drawing/2014/main" xmlns="" val="1509705467"/>
                    </a:ext>
                  </a:extLst>
                </a:gridCol>
                <a:gridCol w="4156166">
                  <a:extLst>
                    <a:ext uri="{9D8B030D-6E8A-4147-A177-3AD203B41FA5}">
                      <a16:colId xmlns:a16="http://schemas.microsoft.com/office/drawing/2014/main" xmlns="" val="911840233"/>
                    </a:ext>
                  </a:extLst>
                </a:gridCol>
              </a:tblGrid>
              <a:tr h="43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Initially Touched by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Caught by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Result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5705456"/>
                  </a:ext>
                </a:extLst>
              </a:tr>
              <a:tr h="37103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Eligible A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Eligible A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Legal Catch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4570951"/>
                  </a:ext>
                </a:extLst>
              </a:tr>
              <a:tr h="371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Ineligible A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Illegal Touching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5461260"/>
                  </a:ext>
                </a:extLst>
              </a:tr>
              <a:tr h="371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Interception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6363397"/>
                  </a:ext>
                </a:extLst>
              </a:tr>
              <a:tr h="37103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Ineligible 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Eligible 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Illegal Touching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4304119"/>
                  </a:ext>
                </a:extLst>
              </a:tr>
              <a:tr h="36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Ineligible 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Illegal Touching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3781806"/>
                  </a:ext>
                </a:extLst>
              </a:tr>
              <a:tr h="371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Illegal Touching*, Interception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1028398"/>
                  </a:ext>
                </a:extLst>
              </a:tr>
              <a:tr h="37103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 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Eligible A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Legal Catch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7163509"/>
                  </a:ext>
                </a:extLst>
              </a:tr>
              <a:tr h="371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Ineligible A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Legal Catch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8114547"/>
                  </a:ext>
                </a:extLst>
              </a:tr>
              <a:tr h="371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Interception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1513734"/>
                  </a:ext>
                </a:extLst>
              </a:tr>
              <a:tr h="732645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</a:rPr>
                        <a:t>* Team A's foul </a:t>
                      </a:r>
                      <a:r>
                        <a:rPr lang="en-US" sz="2400" u="none" strike="noStrike" dirty="0" smtClean="0">
                          <a:effectLst/>
                        </a:rPr>
                        <a:t>would </a:t>
                      </a:r>
                      <a:r>
                        <a:rPr lang="en-US" sz="2400" u="none" strike="noStrike" dirty="0">
                          <a:effectLst/>
                        </a:rPr>
                        <a:t>most likely be declined if the down ended with the ball in Team B's possession.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394723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89"/>
            <a:ext cx="1515291" cy="1752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097" y="151493"/>
            <a:ext cx="1515291" cy="175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3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1238</Words>
  <Application>Microsoft Office PowerPoint</Application>
  <PresentationFormat>Custom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Passing Game </vt:lpstr>
      <vt:lpstr>The Passing Game</vt:lpstr>
      <vt:lpstr>The Passing Game</vt:lpstr>
      <vt:lpstr>Forward Pass</vt:lpstr>
      <vt:lpstr>Legal and Illegal Forward Passes</vt:lpstr>
      <vt:lpstr>Eligibility</vt:lpstr>
      <vt:lpstr>Ineligibles Downfield</vt:lpstr>
      <vt:lpstr>Illegal Touching</vt:lpstr>
      <vt:lpstr>Possibilities For A Completed Pass</vt:lpstr>
      <vt:lpstr>Downfield Contact &amp; Pass Interference</vt:lpstr>
      <vt:lpstr>Offensive Pass Interference</vt:lpstr>
      <vt:lpstr>Defensive Pass Interference</vt:lpstr>
      <vt:lpstr>Roughing the Passer</vt:lpstr>
      <vt:lpstr>Backward Passes</vt:lpstr>
      <vt:lpstr>Questions?</vt:lpstr>
    </vt:vector>
  </TitlesOfParts>
  <Company>MMC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7 Snapping, Handling &amp; Passing the Ball</dc:title>
  <dc:creator>Dubish, Ed</dc:creator>
  <cp:lastModifiedBy>Kevin Chapman</cp:lastModifiedBy>
  <cp:revision>76</cp:revision>
  <cp:lastPrinted>2019-09-16T19:21:55Z</cp:lastPrinted>
  <dcterms:created xsi:type="dcterms:W3CDTF">2019-08-23T18:57:29Z</dcterms:created>
  <dcterms:modified xsi:type="dcterms:W3CDTF">2019-09-16T20:46:21Z</dcterms:modified>
</cp:coreProperties>
</file>