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67" r:id="rId7"/>
    <p:sldId id="257" r:id="rId8"/>
    <p:sldId id="262" r:id="rId9"/>
    <p:sldId id="263" r:id="rId10"/>
    <p:sldId id="258" r:id="rId11"/>
    <p:sldId id="259"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964B2C-EE0D-428D-A6AF-8B91309349C2}"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56054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64B2C-EE0D-428D-A6AF-8B91309349C2}"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152343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64B2C-EE0D-428D-A6AF-8B91309349C2}"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30749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64B2C-EE0D-428D-A6AF-8B91309349C2}"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125822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64B2C-EE0D-428D-A6AF-8B91309349C2}"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37298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964B2C-EE0D-428D-A6AF-8B91309349C2}"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99427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964B2C-EE0D-428D-A6AF-8B91309349C2}" type="datetimeFigureOut">
              <a:rPr lang="en-US" smtClean="0"/>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76535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964B2C-EE0D-428D-A6AF-8B91309349C2}" type="datetimeFigureOut">
              <a:rPr lang="en-US" smtClean="0"/>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62142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64B2C-EE0D-428D-A6AF-8B91309349C2}" type="datetimeFigureOut">
              <a:rPr lang="en-US" smtClean="0"/>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407501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64B2C-EE0D-428D-A6AF-8B91309349C2}"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149826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64B2C-EE0D-428D-A6AF-8B91309349C2}"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3105-5DE6-4046-B6A4-14D39CDB0355}" type="slidenum">
              <a:rPr lang="en-US" smtClean="0"/>
              <a:t>‹#›</a:t>
            </a:fld>
            <a:endParaRPr lang="en-US"/>
          </a:p>
        </p:txBody>
      </p:sp>
    </p:spTree>
    <p:extLst>
      <p:ext uri="{BB962C8B-B14F-4D97-AF65-F5344CB8AC3E}">
        <p14:creationId xmlns:p14="http://schemas.microsoft.com/office/powerpoint/2010/main" val="288920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64B2C-EE0D-428D-A6AF-8B91309349C2}" type="datetimeFigureOut">
              <a:rPr lang="en-US" smtClean="0"/>
              <a:t>10/26/2014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63105-5DE6-4046-B6A4-14D39CDB0355}" type="slidenum">
              <a:rPr lang="en-US" smtClean="0"/>
              <a:t>‹#›</a:t>
            </a:fld>
            <a:endParaRPr lang="en-US"/>
          </a:p>
        </p:txBody>
      </p:sp>
    </p:spTree>
    <p:extLst>
      <p:ext uri="{BB962C8B-B14F-4D97-AF65-F5344CB8AC3E}">
        <p14:creationId xmlns:p14="http://schemas.microsoft.com/office/powerpoint/2010/main" val="3149660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youtube.com/watch?v=oPYrXspi-u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spn.go.com/video/clip?id=espn:116396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sz="6000" b="1" u="sng" dirty="0" smtClean="0">
                <a:effectLst>
                  <a:outerShdw blurRad="38100" dist="38100" dir="2700000" algn="tl">
                    <a:srgbClr val="000000">
                      <a:alpha val="43137"/>
                    </a:srgbClr>
                  </a:outerShdw>
                </a:effectLst>
              </a:rPr>
              <a:t>RULE 10</a:t>
            </a:r>
            <a:r>
              <a:rPr lang="en-US" sz="6000" b="1" dirty="0" smtClean="0">
                <a:effectLst>
                  <a:outerShdw blurRad="38100" dist="38100" dir="2700000" algn="tl">
                    <a:srgbClr val="000000">
                      <a:alpha val="43137"/>
                    </a:srgbClr>
                  </a:outerShdw>
                </a:effectLst>
              </a:rPr>
              <a:t>: </a:t>
            </a:r>
            <a:br>
              <a:rPr lang="en-US" sz="6000" b="1" dirty="0" smtClean="0">
                <a:effectLst>
                  <a:outerShdw blurRad="38100" dist="38100" dir="2700000" algn="tl">
                    <a:srgbClr val="000000">
                      <a:alpha val="43137"/>
                    </a:srgbClr>
                  </a:outerShdw>
                </a:effectLst>
              </a:rPr>
            </a:br>
            <a:r>
              <a:rPr lang="en-US" sz="6000" b="1" dirty="0" smtClean="0">
                <a:effectLst>
                  <a:outerShdw blurRad="38100" dist="38100" dir="2700000" algn="tl">
                    <a:srgbClr val="000000">
                      <a:alpha val="43137"/>
                    </a:srgbClr>
                  </a:outerShdw>
                </a:effectLst>
              </a:rPr>
              <a:t/>
            </a:r>
            <a:br>
              <a:rPr lang="en-US" sz="6000" b="1" dirty="0" smtClean="0">
                <a:effectLst>
                  <a:outerShdw blurRad="38100" dist="38100" dir="2700000" algn="tl">
                    <a:srgbClr val="000000">
                      <a:alpha val="43137"/>
                    </a:srgbClr>
                  </a:outerShdw>
                </a:effectLst>
              </a:rPr>
            </a:br>
            <a:r>
              <a:rPr lang="en-US" sz="6000" b="1" dirty="0" smtClean="0">
                <a:effectLst>
                  <a:outerShdw blurRad="38100" dist="38100" dir="2700000" algn="tl">
                    <a:srgbClr val="000000">
                      <a:alpha val="43137"/>
                    </a:srgbClr>
                  </a:outerShdw>
                </a:effectLst>
              </a:rPr>
              <a:t>PENALTY ENFORCEMENT</a:t>
            </a:r>
            <a:br>
              <a:rPr lang="en-US" sz="6000" b="1" dirty="0" smtClean="0">
                <a:effectLst>
                  <a:outerShdw blurRad="38100" dist="38100" dir="2700000" algn="tl">
                    <a:srgbClr val="000000">
                      <a:alpha val="43137"/>
                    </a:srgbClr>
                  </a:outerShdw>
                </a:effectLst>
              </a:rPr>
            </a:br>
            <a:r>
              <a:rPr lang="en-US" sz="6000" b="1" dirty="0" smtClean="0">
                <a:effectLst>
                  <a:outerShdw blurRad="38100" dist="38100" dir="2700000" algn="tl">
                    <a:srgbClr val="000000">
                      <a:alpha val="43137"/>
                    </a:srgbClr>
                  </a:outerShdw>
                </a:effectLst>
              </a:rPr>
              <a:t>and INADVERTENT WHISTLES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dirty="0" smtClean="0"/>
              <a:t/>
            </a:r>
            <a:br>
              <a:rPr lang="en-US" dirty="0" smtClean="0"/>
            </a:br>
            <a:r>
              <a:rPr lang="en-US" sz="2000" b="1" dirty="0"/>
              <a:t>P</a:t>
            </a:r>
            <a:r>
              <a:rPr lang="en-US" sz="2000" b="1" dirty="0" smtClean="0"/>
              <a:t>resented by John Mattuchio</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507236"/>
            <a:ext cx="2381250" cy="1924050"/>
          </a:xfrm>
          <a:prstGeom prst="rect">
            <a:avLst/>
          </a:prstGeom>
        </p:spPr>
      </p:pic>
    </p:spTree>
    <p:extLst>
      <p:ext uri="{BB962C8B-B14F-4D97-AF65-F5344CB8AC3E}">
        <p14:creationId xmlns:p14="http://schemas.microsoft.com/office/powerpoint/2010/main" val="4253236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  MECHANICS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fontScale="3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sz="5000" dirty="0" smtClean="0"/>
          </a:p>
          <a:p>
            <a:pPr marL="0" indent="0">
              <a:buNone/>
            </a:pPr>
            <a:r>
              <a:rPr lang="en-US" sz="5500" dirty="0" smtClean="0"/>
              <a:t>Getting the penalty enforcement correct is the whole crew’s responsibility……slow it down, get it right!</a:t>
            </a:r>
          </a:p>
          <a:p>
            <a:pPr marL="0" indent="0">
              <a:buNone/>
            </a:pPr>
            <a:endParaRPr lang="en-US" sz="5500" dirty="0"/>
          </a:p>
          <a:p>
            <a:pPr marL="0" indent="0">
              <a:buNone/>
            </a:pPr>
            <a:r>
              <a:rPr lang="en-US" sz="5500" dirty="0" smtClean="0"/>
              <a:t>Referee gives the signal facing the press box stating the penalty against the number of the player on either offense or defense, number of yards, resulting down.</a:t>
            </a:r>
          </a:p>
          <a:p>
            <a:pPr marL="0" indent="0">
              <a:buNone/>
            </a:pPr>
            <a:endParaRPr lang="en-US" sz="5500" dirty="0"/>
          </a:p>
          <a:p>
            <a:pPr marL="0" indent="0">
              <a:buNone/>
            </a:pPr>
            <a:r>
              <a:rPr lang="en-US" sz="5500" dirty="0" smtClean="0"/>
              <a:t>Umpire and HL should mirror the march off of the penalty, give quick hand signals to each other to indicate the number of yards …..and march in the right direction!</a:t>
            </a:r>
          </a:p>
          <a:p>
            <a:pPr marL="0" indent="0">
              <a:buNone/>
            </a:pPr>
            <a:endParaRPr lang="en-US" sz="5500" dirty="0"/>
          </a:p>
          <a:p>
            <a:pPr marL="0" indent="0">
              <a:buNone/>
            </a:pPr>
            <a:r>
              <a:rPr lang="en-US" sz="5500" i="1" dirty="0" smtClean="0"/>
              <a:t>When working as HL, especially at sub-varsity and youth levels, remember to freeze your chain crew as soon as you see laundry on the field.</a:t>
            </a:r>
          </a:p>
          <a:p>
            <a:pPr marL="0" indent="0">
              <a:buNone/>
            </a:pPr>
            <a:endParaRPr lang="en-US" sz="5500" dirty="0"/>
          </a:p>
          <a:p>
            <a:pPr marL="0" indent="0">
              <a:buNone/>
            </a:pPr>
            <a:r>
              <a:rPr lang="en-US" sz="5500" dirty="0" smtClean="0"/>
              <a:t>B and LJ should ensure that correct distance and down is indicated following completion of the mark-off, as well as the status of the clock, whether to go on snap or to wind the clock.</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88089"/>
            <a:ext cx="3581400" cy="2333866"/>
          </a:xfrm>
          <a:prstGeom prst="rect">
            <a:avLst/>
          </a:prstGeom>
        </p:spPr>
      </p:pic>
    </p:spTree>
    <p:extLst>
      <p:ext uri="{BB962C8B-B14F-4D97-AF65-F5344CB8AC3E}">
        <p14:creationId xmlns:p14="http://schemas.microsoft.com/office/powerpoint/2010/main" val="3805305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INADVERTENT WHISTLES</a:t>
            </a:r>
            <a:r>
              <a:rPr lang="en-US" dirty="0" smtClean="0"/>
              <a:t>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An inadvertent whistle does not matter if a penalty is accepted for a foul which occurred during the down.  BUT, if there is no foul (or a foul is declined) and an inadvertent whistle is blown during:</a:t>
            </a:r>
          </a:p>
          <a:p>
            <a:pPr marL="0" indent="0">
              <a:buNone/>
            </a:pPr>
            <a:endParaRPr lang="en-US" dirty="0" smtClean="0"/>
          </a:p>
          <a:p>
            <a:pPr marL="0" indent="0">
              <a:buNone/>
            </a:pPr>
            <a:r>
              <a:rPr lang="en-US" dirty="0" smtClean="0"/>
              <a:t>	A) </a:t>
            </a:r>
            <a:r>
              <a:rPr lang="en-US" b="1" dirty="0" smtClean="0"/>
              <a:t>LEGAL FORWARD PASS , SNAP IN FLIGHT, or LEGAL KICK 	</a:t>
            </a:r>
            <a:r>
              <a:rPr lang="en-US" dirty="0" smtClean="0"/>
              <a:t>(meaning the ball hasn’t yet been possessed) – replay the down at 	the previous spot.</a:t>
            </a:r>
          </a:p>
          <a:p>
            <a:pPr marL="0" indent="0">
              <a:buNone/>
            </a:pPr>
            <a:endParaRPr lang="en-US" dirty="0" smtClean="0"/>
          </a:p>
          <a:p>
            <a:pPr marL="0" indent="0">
              <a:buNone/>
            </a:pPr>
            <a:r>
              <a:rPr lang="en-US" dirty="0"/>
              <a:t>	</a:t>
            </a:r>
            <a:r>
              <a:rPr lang="en-US" dirty="0" smtClean="0"/>
              <a:t>B) </a:t>
            </a:r>
            <a:r>
              <a:rPr lang="en-US" b="1" dirty="0" smtClean="0"/>
              <a:t>LOOSE BALL, specifically a FUMBLE , BACKWARD PASS , 	ILLEGAL 	FORWARD PASS OR ILLEGAL KICK</a:t>
            </a:r>
            <a:r>
              <a:rPr lang="en-US" dirty="0" smtClean="0"/>
              <a:t> – the team last in 	possession may take the ball at the spot where possession was lost 	or they may choose to replay the down from the previous spot.</a:t>
            </a:r>
          </a:p>
          <a:p>
            <a:pPr marL="0" indent="0">
              <a:buNone/>
            </a:pPr>
            <a:endParaRPr lang="en-US" dirty="0"/>
          </a:p>
          <a:p>
            <a:pPr marL="0" indent="0">
              <a:buNone/>
            </a:pPr>
            <a:r>
              <a:rPr lang="en-US" dirty="0" smtClean="0"/>
              <a:t>	C) </a:t>
            </a:r>
            <a:r>
              <a:rPr lang="en-US" b="1" dirty="0" smtClean="0"/>
              <a:t>PLAYER POSSESSION </a:t>
            </a:r>
            <a:r>
              <a:rPr lang="en-US" dirty="0" smtClean="0"/>
              <a:t>– the team in possession may take the ball at 	the spot where the ball was when the whistle was blown or replay 	the down from the previous spot.</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28600"/>
            <a:ext cx="1905000" cy="1257300"/>
          </a:xfrm>
          <a:prstGeom prst="rect">
            <a:avLst/>
          </a:prstGeom>
        </p:spPr>
      </p:pic>
    </p:spTree>
    <p:extLst>
      <p:ext uri="{BB962C8B-B14F-4D97-AF65-F5344CB8AC3E}">
        <p14:creationId xmlns:p14="http://schemas.microsoft.com/office/powerpoint/2010/main" val="4249459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effectLst>
                  <a:outerShdw blurRad="38100" dist="38100" dir="2700000" algn="tl">
                    <a:srgbClr val="000000">
                      <a:alpha val="43137"/>
                    </a:srgbClr>
                  </a:outerShdw>
                </a:effectLst>
              </a:rPr>
              <a:t>INADVERTENT WHISTLE SCENARIOS</a:t>
            </a:r>
            <a:endParaRPr lang="en-US" sz="32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dirty="0" smtClean="0"/>
              <a:t>Blowing whistle on opposite side of field </a:t>
            </a:r>
            <a:r>
              <a:rPr lang="en-US" dirty="0"/>
              <a:t>w</a:t>
            </a:r>
            <a:r>
              <a:rPr lang="en-US" dirty="0" smtClean="0"/>
              <a:t>hen you “think” the play is dead and you can’t see that the runner is down and that player has the ball, or maybe a defender has stripped the ball….don’t assume!</a:t>
            </a:r>
          </a:p>
          <a:p>
            <a:pPr marL="0" indent="0">
              <a:buNone/>
            </a:pPr>
            <a:endParaRPr lang="en-US" dirty="0" smtClean="0"/>
          </a:p>
          <a:p>
            <a:pPr marL="0" indent="0">
              <a:buNone/>
            </a:pPr>
            <a:r>
              <a:rPr lang="en-US" dirty="0" smtClean="0"/>
              <a:t>Illegal touch on punts, don’t kill play unless recovered (use discretion at lower levels)…….receiving team could still pick up ball and advance.</a:t>
            </a:r>
          </a:p>
          <a:p>
            <a:pPr marL="0" indent="0">
              <a:buNone/>
            </a:pPr>
            <a:endParaRPr lang="en-US" dirty="0"/>
          </a:p>
          <a:p>
            <a:pPr marL="0" indent="0">
              <a:buNone/>
            </a:pPr>
            <a:r>
              <a:rPr lang="en-US" dirty="0" smtClean="0"/>
              <a:t>Be conscious of a backwards pass as opposed to a fumble on 4</a:t>
            </a:r>
            <a:r>
              <a:rPr lang="en-US" baseline="30000" dirty="0" smtClean="0"/>
              <a:t>th</a:t>
            </a:r>
            <a:r>
              <a:rPr lang="en-US" dirty="0" smtClean="0"/>
              <a:t> down.</a:t>
            </a:r>
          </a:p>
          <a:p>
            <a:pPr marL="0" indent="0">
              <a:buNone/>
            </a:pPr>
            <a:endParaRPr lang="en-US" dirty="0"/>
          </a:p>
          <a:p>
            <a:pPr marL="0" indent="0">
              <a:buNone/>
            </a:pPr>
            <a:r>
              <a:rPr lang="en-US" dirty="0" smtClean="0"/>
              <a:t>Teams can execute well on simulating handoff, blowing whistle on non ball-carrying runner when multiple defenders make a tackle…..ensure that player has the ball!</a:t>
            </a:r>
            <a:endParaRPr lang="en-US" dirty="0"/>
          </a:p>
        </p:txBody>
      </p:sp>
      <p:pic>
        <p:nvPicPr>
          <p:cNvPr id="6" name="Picture 5">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86159"/>
            <a:ext cx="1828800" cy="1642641"/>
          </a:xfrm>
          <a:prstGeom prst="rect">
            <a:avLst/>
          </a:prstGeom>
        </p:spPr>
      </p:pic>
    </p:spTree>
    <p:extLst>
      <p:ext uri="{BB962C8B-B14F-4D97-AF65-F5344CB8AC3E}">
        <p14:creationId xmlns:p14="http://schemas.microsoft.com/office/powerpoint/2010/main" val="1253204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Keep your cool.</a:t>
            </a:r>
            <a:endParaRPr lang="en-US" b="1" dirty="0">
              <a:effectLst>
                <a:outerShdw blurRad="38100" dist="38100" dir="2700000" algn="tl">
                  <a:srgbClr val="000000">
                    <a:alpha val="43137"/>
                  </a:srgbClr>
                </a:outerShdw>
              </a:effectLst>
            </a:endParaRPr>
          </a:p>
        </p:txBody>
      </p:sp>
      <p:pic>
        <p:nvPicPr>
          <p:cNvPr id="4"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6400" y="1600200"/>
            <a:ext cx="6019800" cy="4800600"/>
          </a:xfrm>
        </p:spPr>
      </p:pic>
    </p:spTree>
    <p:extLst>
      <p:ext uri="{BB962C8B-B14F-4D97-AF65-F5344CB8AC3E}">
        <p14:creationId xmlns:p14="http://schemas.microsoft.com/office/powerpoint/2010/main" val="1431145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WHAT DO YOU KNOW?</a:t>
            </a:r>
            <a:br>
              <a:rPr lang="en-US" b="1" dirty="0" smtClean="0">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POP QUIZ</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True or False</a:t>
            </a:r>
          </a:p>
          <a:p>
            <a:pPr marL="0" indent="0">
              <a:buNone/>
            </a:pPr>
            <a:endParaRPr lang="en-US" dirty="0" smtClean="0"/>
          </a:p>
          <a:p>
            <a:pPr marL="0" indent="0">
              <a:buNone/>
            </a:pPr>
            <a:r>
              <a:rPr lang="en-US" dirty="0" smtClean="0"/>
              <a:t>2</a:t>
            </a:r>
            <a:r>
              <a:rPr lang="en-US" baseline="30000" dirty="0" smtClean="0"/>
              <a:t>nd</a:t>
            </a:r>
            <a:r>
              <a:rPr lang="en-US" dirty="0" smtClean="0"/>
              <a:t> and goal at the 3 yard line.  Ball carrier A14 is downed at the 1 yard line, then B67 piles on.  A14 retaliates by slugging B67</a:t>
            </a:r>
          </a:p>
          <a:p>
            <a:pPr marL="0" indent="0">
              <a:buNone/>
            </a:pPr>
            <a:endParaRPr lang="en-US" dirty="0"/>
          </a:p>
          <a:p>
            <a:pPr marL="0" indent="0">
              <a:buNone/>
            </a:pPr>
            <a:r>
              <a:rPr lang="en-US" i="1" dirty="0" smtClean="0"/>
              <a:t>RULING: The penalties offset since both are dead ball fouls.  A14 is disqualified for fighting.  The ensuing play is 3</a:t>
            </a:r>
            <a:r>
              <a:rPr lang="en-US" i="1" baseline="30000" dirty="0" smtClean="0"/>
              <a:t>rd</a:t>
            </a:r>
            <a:r>
              <a:rPr lang="en-US" i="1" dirty="0" smtClean="0"/>
              <a:t> and goal from the 1 yard line.</a:t>
            </a:r>
          </a:p>
          <a:p>
            <a:pPr marL="0" indent="0">
              <a:buNone/>
            </a:pPr>
            <a:endParaRPr lang="en-US" dirty="0"/>
          </a:p>
          <a:p>
            <a:pPr marL="0" indent="0">
              <a:buNone/>
            </a:pPr>
            <a:r>
              <a:rPr lang="en-US" sz="6400" b="1" dirty="0" smtClean="0">
                <a:solidFill>
                  <a:srgbClr val="00B050"/>
                </a:solidFill>
              </a:rPr>
              <a:t>True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04176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pPr marL="0" indent="0">
              <a:buNone/>
            </a:pPr>
            <a:r>
              <a:rPr lang="en-US" sz="2800" b="1" dirty="0" smtClean="0">
                <a:effectLst>
                  <a:outerShdw blurRad="38100" dist="38100" dir="2700000" algn="tl">
                    <a:srgbClr val="000000">
                      <a:alpha val="43137"/>
                    </a:srgbClr>
                  </a:outerShdw>
                </a:effectLst>
              </a:rPr>
              <a:t>MULTIPLE CHOICE</a:t>
            </a:r>
          </a:p>
          <a:p>
            <a:pPr marL="0" indent="0">
              <a:buNone/>
            </a:pPr>
            <a:endParaRPr lang="en-US" sz="2000" dirty="0" smtClean="0"/>
          </a:p>
          <a:p>
            <a:pPr marL="0" indent="0">
              <a:buNone/>
            </a:pPr>
            <a:r>
              <a:rPr lang="en-US" sz="2000" dirty="0" smtClean="0"/>
              <a:t>4</a:t>
            </a:r>
            <a:r>
              <a:rPr lang="en-US" sz="2000" baseline="30000" dirty="0" smtClean="0"/>
              <a:t>th</a:t>
            </a:r>
            <a:r>
              <a:rPr lang="en-US" sz="2000" dirty="0" smtClean="0"/>
              <a:t> and 5 from the A-45 yard line.  Team A snaps the ball while in an illegal formation, during the same play and while the punt is in flight, B58 commits BBW on A25 at the B-30 yard line.  The ball is recovered and downed by B80 at the B-20 yard line.  A25 piles on after the whistle.  </a:t>
            </a:r>
          </a:p>
          <a:p>
            <a:pPr marL="0" indent="0">
              <a:buNone/>
            </a:pPr>
            <a:endParaRPr lang="en-US" dirty="0" smtClean="0"/>
          </a:p>
          <a:p>
            <a:pPr marL="0" indent="0">
              <a:buNone/>
            </a:pPr>
            <a:r>
              <a:rPr lang="en-US" sz="2800" b="1" dirty="0" smtClean="0">
                <a:effectLst>
                  <a:outerShdw blurRad="38100" dist="38100" dir="2700000" algn="tl">
                    <a:srgbClr val="000000">
                      <a:alpha val="43137"/>
                    </a:srgbClr>
                  </a:outerShdw>
                </a:effectLst>
              </a:rPr>
              <a:t>Which one(s) are correct?</a:t>
            </a:r>
          </a:p>
          <a:p>
            <a:pPr marL="0" indent="0">
              <a:buNone/>
            </a:pPr>
            <a:endParaRPr lang="en-US" sz="2800" b="1" dirty="0" smtClean="0"/>
          </a:p>
          <a:p>
            <a:pPr marL="0" indent="0">
              <a:buNone/>
            </a:pPr>
            <a:r>
              <a:rPr lang="en-US" sz="2800" b="1" dirty="0" smtClean="0"/>
              <a:t>RULING OPTIONS:</a:t>
            </a:r>
          </a:p>
          <a:p>
            <a:pPr marL="0" indent="0">
              <a:buNone/>
            </a:pPr>
            <a:endParaRPr lang="en-US" sz="2800" b="1" dirty="0">
              <a:effectLst>
                <a:outerShdw blurRad="38100" dist="38100" dir="2700000" algn="tl">
                  <a:srgbClr val="000000">
                    <a:alpha val="43137"/>
                  </a:srgbClr>
                </a:outerShdw>
              </a:effectLst>
            </a:endParaRPr>
          </a:p>
          <a:p>
            <a:pPr marL="457200" indent="-457200">
              <a:buAutoNum type="alphaLcParenR"/>
            </a:pPr>
            <a:r>
              <a:rPr lang="en-US" sz="1900" dirty="0" smtClean="0"/>
              <a:t>Team B can maintain possession of the ball by declining Team A’s illegal formation penalty, but will be penalized for their own live BBW penalty, ½ distance to their own goal, then will be awarded 15 yards for the dead ball late hit foul by A25, placing the ball at the B-25 for new possession by Team B.</a:t>
            </a:r>
          </a:p>
          <a:p>
            <a:pPr marL="457200" indent="-457200">
              <a:buAutoNum type="alphaLcParenR"/>
            </a:pPr>
            <a:r>
              <a:rPr lang="en-US" sz="1900" dirty="0" smtClean="0"/>
              <a:t>Team</a:t>
            </a:r>
            <a:r>
              <a:rPr lang="en-US" sz="1900" b="1" dirty="0" smtClean="0">
                <a:effectLst>
                  <a:outerShdw blurRad="38100" dist="38100" dir="2700000" algn="tl">
                    <a:srgbClr val="000000">
                      <a:alpha val="43137"/>
                    </a:srgbClr>
                  </a:outerShdw>
                </a:effectLst>
              </a:rPr>
              <a:t> </a:t>
            </a:r>
            <a:r>
              <a:rPr lang="en-US" sz="1900" dirty="0" smtClean="0"/>
              <a:t>B may elect to accept the offsetting live ball fouls by both teams and have Team A replay the down and accept the dead ball late hit penalty administered from the previous spot, 4</a:t>
            </a:r>
            <a:r>
              <a:rPr lang="en-US" sz="1900" baseline="30000" dirty="0" smtClean="0"/>
              <a:t>th</a:t>
            </a:r>
            <a:r>
              <a:rPr lang="en-US" sz="1900" dirty="0" smtClean="0"/>
              <a:t> and 20 for Team A from the 30 yard line.</a:t>
            </a:r>
          </a:p>
          <a:p>
            <a:pPr marL="457200" indent="-457200">
              <a:buAutoNum type="alphaLcParenR"/>
            </a:pPr>
            <a:r>
              <a:rPr lang="en-US" sz="1900" dirty="0" smtClean="0"/>
              <a:t>Team B may elect to accept the offsetting live ball fouls by both teams and start a new possession, 1</a:t>
            </a:r>
            <a:r>
              <a:rPr lang="en-US" sz="1900" baseline="30000" dirty="0" smtClean="0"/>
              <a:t>st</a:t>
            </a:r>
            <a:r>
              <a:rPr lang="en-US" sz="1900" dirty="0" smtClean="0"/>
              <a:t> and 10 from the B-35 yard line.</a:t>
            </a:r>
          </a:p>
          <a:p>
            <a:pPr marL="457200" indent="-457200">
              <a:buAutoNum type="alphaLcParenR"/>
            </a:pPr>
            <a:endParaRPr lang="en-US" sz="1900" dirty="0"/>
          </a:p>
          <a:p>
            <a:pPr marL="0" indent="0">
              <a:buNone/>
            </a:pPr>
            <a:r>
              <a:rPr lang="en-US" sz="4600" b="1" dirty="0" smtClean="0">
                <a:solidFill>
                  <a:srgbClr val="00B050"/>
                </a:solidFill>
                <a:effectLst>
                  <a:outerShdw blurRad="38100" dist="38100" dir="2700000" algn="tl">
                    <a:srgbClr val="000000">
                      <a:alpha val="43137"/>
                    </a:srgbClr>
                  </a:outerShdw>
                </a:effectLst>
              </a:rPr>
              <a:t>a </a:t>
            </a:r>
            <a:r>
              <a:rPr lang="en-US" sz="4600" b="1" dirty="0">
                <a:solidFill>
                  <a:srgbClr val="00B050"/>
                </a:solidFill>
                <a:effectLst>
                  <a:outerShdw blurRad="38100" dist="38100" dir="2700000" algn="tl">
                    <a:srgbClr val="000000">
                      <a:alpha val="43137"/>
                    </a:srgbClr>
                  </a:outerShdw>
                </a:effectLst>
              </a:rPr>
              <a:t>&amp;</a:t>
            </a:r>
            <a:r>
              <a:rPr lang="en-US" sz="4600" b="1" dirty="0" smtClean="0">
                <a:solidFill>
                  <a:srgbClr val="00B050"/>
                </a:solidFill>
                <a:effectLst>
                  <a:outerShdw blurRad="38100" dist="38100" dir="2700000" algn="tl">
                    <a:srgbClr val="000000">
                      <a:alpha val="43137"/>
                    </a:srgbClr>
                  </a:outerShdw>
                </a:effectLst>
              </a:rPr>
              <a:t> b</a:t>
            </a: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smtClean="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19791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buNone/>
            </a:pPr>
            <a:r>
              <a:rPr lang="en-US" sz="4000" b="1" dirty="0" smtClean="0">
                <a:effectLst>
                  <a:outerShdw blurRad="38100" dist="38100" dir="2700000" algn="tl">
                    <a:srgbClr val="000000">
                      <a:alpha val="43137"/>
                    </a:srgbClr>
                  </a:outerShdw>
                </a:effectLst>
              </a:rPr>
              <a:t>True or False</a:t>
            </a:r>
          </a:p>
          <a:p>
            <a:pPr marL="0" indent="0">
              <a:buNone/>
            </a:pPr>
            <a:endParaRPr lang="en-US" dirty="0" smtClean="0"/>
          </a:p>
          <a:p>
            <a:pPr marL="0" indent="0">
              <a:buNone/>
            </a:pPr>
            <a:r>
              <a:rPr lang="en-US" dirty="0" smtClean="0"/>
              <a:t>4</a:t>
            </a:r>
            <a:r>
              <a:rPr lang="en-US" baseline="30000" dirty="0" smtClean="0"/>
              <a:t>th</a:t>
            </a:r>
            <a:r>
              <a:rPr lang="en-US" dirty="0" smtClean="0"/>
              <a:t> down and 6 from the B-18 yard line, A12 completes a short pass for 5 yards and is roughed by B51, then stands over the QB and mocks him by moving his hand in a throat slitting motion after the whistle has been blown to end the play, his second Unsportsmanlike Conduct foul in the contest.</a:t>
            </a:r>
          </a:p>
          <a:p>
            <a:pPr marL="0" indent="0">
              <a:buNone/>
            </a:pPr>
            <a:endParaRPr lang="en-US" dirty="0"/>
          </a:p>
          <a:p>
            <a:pPr marL="0" indent="0">
              <a:buNone/>
            </a:pPr>
            <a:r>
              <a:rPr lang="en-US" b="1" dirty="0" smtClean="0">
                <a:effectLst>
                  <a:outerShdw blurRad="38100" dist="38100" dir="2700000" algn="tl">
                    <a:srgbClr val="000000">
                      <a:alpha val="43137"/>
                    </a:srgbClr>
                  </a:outerShdw>
                </a:effectLst>
              </a:rPr>
              <a:t>RULING:</a:t>
            </a:r>
          </a:p>
          <a:p>
            <a:pPr marL="0" indent="0">
              <a:buNone/>
            </a:pPr>
            <a:endParaRPr lang="en-US" dirty="0"/>
          </a:p>
          <a:p>
            <a:pPr marL="0" indent="0">
              <a:buNone/>
            </a:pPr>
            <a:r>
              <a:rPr lang="en-US" dirty="0" smtClean="0"/>
              <a:t>Team B is awarded possession since Team A did not make the line to gain on 4</a:t>
            </a:r>
            <a:r>
              <a:rPr lang="en-US" baseline="30000" dirty="0" smtClean="0"/>
              <a:t>th</a:t>
            </a:r>
            <a:r>
              <a:rPr lang="en-US" dirty="0" smtClean="0"/>
              <a:t> down.  Enforce both the RTP personal foul and the UNS fouls from the succeeding spot, 1</a:t>
            </a:r>
            <a:r>
              <a:rPr lang="en-US" baseline="30000" dirty="0" smtClean="0"/>
              <a:t>st</a:t>
            </a:r>
            <a:r>
              <a:rPr lang="en-US" dirty="0" smtClean="0"/>
              <a:t> and 10 for Team B from the B-3 ¼ yard line.</a:t>
            </a:r>
          </a:p>
          <a:p>
            <a:pPr marL="0" indent="0">
              <a:buNone/>
            </a:pPr>
            <a:endParaRPr lang="en-US" dirty="0"/>
          </a:p>
          <a:p>
            <a:pPr marL="0" indent="0">
              <a:buNone/>
            </a:pPr>
            <a:r>
              <a:rPr lang="en-US" b="1" dirty="0" smtClean="0">
                <a:solidFill>
                  <a:srgbClr val="FF0000"/>
                </a:solidFill>
                <a:effectLst>
                  <a:outerShdw blurRad="38100" dist="38100" dir="2700000" algn="tl">
                    <a:srgbClr val="000000">
                      <a:alpha val="43137"/>
                    </a:srgbClr>
                  </a:outerShdw>
                </a:effectLst>
              </a:rPr>
              <a:t>False</a:t>
            </a:r>
            <a:r>
              <a:rPr lang="en-US" dirty="0" smtClean="0"/>
              <a:t> – </a:t>
            </a:r>
            <a:r>
              <a:rPr lang="en-US" dirty="0" smtClean="0">
                <a:solidFill>
                  <a:srgbClr val="FF0000"/>
                </a:solidFill>
              </a:rPr>
              <a:t>Team A is awarded a First Down, ½ the distance from the succeeding spot based upon the RTP penalty, live ball infraction.  Then, additional ½ the distance for the UNS foul by the same player.  Resulting play, 1</a:t>
            </a:r>
            <a:r>
              <a:rPr lang="en-US" baseline="30000" dirty="0" smtClean="0">
                <a:solidFill>
                  <a:srgbClr val="FF0000"/>
                </a:solidFill>
              </a:rPr>
              <a:t>st</a:t>
            </a:r>
            <a:r>
              <a:rPr lang="en-US" dirty="0" smtClean="0">
                <a:solidFill>
                  <a:srgbClr val="FF0000"/>
                </a:solidFill>
              </a:rPr>
              <a:t> and Goal for Team A from the 3 ¼ yard line.  B51 is ejected for committing his second UNS in the game.  </a:t>
            </a:r>
          </a:p>
          <a:p>
            <a:pPr marL="0" indent="0">
              <a:buNone/>
            </a:pPr>
            <a:endParaRPr lang="en-US" dirty="0">
              <a:solidFill>
                <a:srgbClr val="FF0000"/>
              </a:solidFill>
            </a:endParaRPr>
          </a:p>
          <a:p>
            <a:pPr marL="0" indent="0">
              <a:buNone/>
            </a:pPr>
            <a:r>
              <a:rPr lang="en-US" dirty="0" smtClean="0">
                <a:solidFill>
                  <a:srgbClr val="FF0000"/>
                </a:solidFill>
              </a:rPr>
              <a:t>If the RTP did not occur and B-51 had </a:t>
            </a:r>
            <a:r>
              <a:rPr lang="en-US" i="1" dirty="0" smtClean="0">
                <a:solidFill>
                  <a:srgbClr val="FF0000"/>
                </a:solidFill>
              </a:rPr>
              <a:t>only</a:t>
            </a:r>
            <a:r>
              <a:rPr lang="en-US" dirty="0" smtClean="0">
                <a:solidFill>
                  <a:srgbClr val="FF0000"/>
                </a:solidFill>
              </a:rPr>
              <a:t> committed the UNS penalty (and still ejected) after the whistle was blown, Team B would have been awarded the ball at the B 6/12 yard line, 1</a:t>
            </a:r>
            <a:r>
              <a:rPr lang="en-US" baseline="30000" dirty="0" smtClean="0">
                <a:solidFill>
                  <a:srgbClr val="FF0000"/>
                </a:solidFill>
              </a:rPr>
              <a:t>st</a:t>
            </a:r>
            <a:r>
              <a:rPr lang="en-US" dirty="0" smtClean="0">
                <a:solidFill>
                  <a:srgbClr val="FF0000"/>
                </a:solidFill>
              </a:rPr>
              <a:t> and 10, as a result of the UNS penalty enforcement following 4</a:t>
            </a:r>
            <a:r>
              <a:rPr lang="en-US" baseline="30000" dirty="0" smtClean="0">
                <a:solidFill>
                  <a:srgbClr val="FF0000"/>
                </a:solidFill>
              </a:rPr>
              <a:t>th</a:t>
            </a:r>
            <a:r>
              <a:rPr lang="en-US" dirty="0" smtClean="0">
                <a:solidFill>
                  <a:srgbClr val="FF0000"/>
                </a:solidFill>
              </a:rPr>
              <a:t> down.</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33762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2000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barn(inVertical)">
                                      <p:cBhvr>
                                        <p:cTn id="1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effectLst>
                  <a:outerShdw blurRad="38100" dist="38100" dir="2700000" algn="tl">
                    <a:srgbClr val="000000">
                      <a:alpha val="43137"/>
                    </a:srgbClr>
                  </a:outerShdw>
                </a:effectLst>
              </a:rPr>
              <a:t>True or False</a:t>
            </a:r>
          </a:p>
          <a:p>
            <a:pPr marL="0" indent="0">
              <a:buNone/>
            </a:pPr>
            <a:endParaRPr lang="en-US" dirty="0"/>
          </a:p>
          <a:p>
            <a:pPr marL="0" indent="0">
              <a:buNone/>
            </a:pPr>
            <a:r>
              <a:rPr lang="en-US" dirty="0" smtClean="0"/>
              <a:t>Immediately after Team B is awarded a Safety, a fight breaks out and three different Team A players commit UNS fouls.</a:t>
            </a:r>
          </a:p>
          <a:p>
            <a:pPr marL="0" indent="0">
              <a:buNone/>
            </a:pPr>
            <a:endParaRPr lang="en-US" dirty="0"/>
          </a:p>
          <a:p>
            <a:pPr marL="0" indent="0">
              <a:buNone/>
            </a:pPr>
            <a:r>
              <a:rPr lang="en-US" b="1" dirty="0" smtClean="0">
                <a:effectLst>
                  <a:outerShdw blurRad="38100" dist="38100" dir="2700000" algn="tl">
                    <a:srgbClr val="000000">
                      <a:alpha val="43137"/>
                    </a:srgbClr>
                  </a:outerShdw>
                </a:effectLst>
              </a:rPr>
              <a:t>RULING:</a:t>
            </a:r>
          </a:p>
          <a:p>
            <a:pPr marL="0" indent="0">
              <a:buNone/>
            </a:pPr>
            <a:endParaRPr lang="en-US" dirty="0"/>
          </a:p>
          <a:p>
            <a:pPr marL="0" indent="0">
              <a:buNone/>
            </a:pPr>
            <a:r>
              <a:rPr lang="en-US" dirty="0" smtClean="0"/>
              <a:t>Team A will kick off from their own 2 ½ yard line.</a:t>
            </a:r>
          </a:p>
          <a:p>
            <a:pPr marL="0" indent="0">
              <a:buNone/>
            </a:pPr>
            <a:endParaRPr lang="en-US" dirty="0"/>
          </a:p>
          <a:p>
            <a:pPr marL="0" indent="0">
              <a:buNone/>
            </a:pPr>
            <a:r>
              <a:rPr lang="en-US" b="1" dirty="0" smtClean="0">
                <a:solidFill>
                  <a:srgbClr val="FF0000"/>
                </a:solidFill>
                <a:effectLst>
                  <a:outerShdw blurRad="38100" dist="38100" dir="2700000" algn="tl">
                    <a:srgbClr val="000000">
                      <a:alpha val="43137"/>
                    </a:srgbClr>
                  </a:outerShdw>
                </a:effectLst>
              </a:rPr>
              <a:t>False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2031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arn(inVertic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POINTS OF EMPHASIS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Live ball fouls committed by both teams during a down offset and the down is replayed.  This is also the case when one team has committed only one live ball foul while the other has committed two or more</a:t>
            </a:r>
            <a:r>
              <a:rPr lang="en-US" dirty="0" smtClean="0"/>
              <a:t>.</a:t>
            </a:r>
          </a:p>
          <a:p>
            <a:pPr marL="0" indent="0">
              <a:buNone/>
            </a:pPr>
            <a:endParaRPr lang="en-US" dirty="0" smtClean="0"/>
          </a:p>
          <a:p>
            <a:pPr marL="0" indent="0">
              <a:buNone/>
            </a:pPr>
            <a:r>
              <a:rPr lang="en-US" b="1" dirty="0" smtClean="0"/>
              <a:t>A team can elect to enforce only one live ball foul during a given down when an opponent has committed multiple live ball fouls.</a:t>
            </a:r>
          </a:p>
          <a:p>
            <a:pPr marL="0" indent="0">
              <a:buNone/>
            </a:pPr>
            <a:r>
              <a:rPr lang="en-US" b="1" dirty="0" smtClean="0"/>
              <a:t>This is NOT the case for dead ball fouls as they will be enforced in order of occurrence.</a:t>
            </a:r>
          </a:p>
          <a:p>
            <a:pPr marL="0" indent="0">
              <a:buNone/>
            </a:pPr>
            <a:endParaRPr lang="en-US" dirty="0" smtClean="0"/>
          </a:p>
          <a:p>
            <a:pPr marL="0" indent="0">
              <a:buNone/>
            </a:pPr>
            <a:r>
              <a:rPr lang="en-US" dirty="0" smtClean="0"/>
              <a:t>Any </a:t>
            </a:r>
            <a:r>
              <a:rPr lang="en-US" dirty="0" smtClean="0"/>
              <a:t>player that commits a foul that mandates disqualification must leave the game, even if the penalty is </a:t>
            </a:r>
            <a:r>
              <a:rPr lang="en-US" dirty="0" smtClean="0"/>
              <a:t>declined.</a:t>
            </a:r>
          </a:p>
          <a:p>
            <a:pPr marL="0" indent="0">
              <a:buNone/>
            </a:pPr>
            <a:endParaRPr lang="en-US" dirty="0"/>
          </a:p>
          <a:p>
            <a:pPr marL="0" indent="0">
              <a:buNone/>
            </a:pPr>
            <a:r>
              <a:rPr lang="en-US" b="1" dirty="0" smtClean="0"/>
              <a:t>When Team A commits a live ball foul (other than KCI) on a kick play other than a field goal, the penalty may be enforced from the previous spot or from the subsequent succeeding spot where the ball belongs to Team B.</a:t>
            </a:r>
            <a:endParaRPr lang="en-US" b="1" dirty="0" smtClean="0"/>
          </a:p>
        </p:txBody>
      </p:sp>
    </p:spTree>
    <p:extLst>
      <p:ext uri="{BB962C8B-B14F-4D97-AF65-F5344CB8AC3E}">
        <p14:creationId xmlns:p14="http://schemas.microsoft.com/office/powerpoint/2010/main" val="3571878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POINTS OF EMPHASIS </a:t>
            </a:r>
            <a:r>
              <a:rPr lang="en-US" sz="2800" dirty="0" smtClean="0"/>
              <a:t>(continued)</a:t>
            </a:r>
            <a:endParaRPr lang="en-US" sz="2800"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pPr marL="0" indent="0">
              <a:buNone/>
            </a:pPr>
            <a:endParaRPr lang="en-US" dirty="0" smtClean="0"/>
          </a:p>
          <a:p>
            <a:pPr marL="0" indent="0">
              <a:buNone/>
            </a:pPr>
            <a:endParaRPr lang="en-US" dirty="0"/>
          </a:p>
          <a:p>
            <a:pPr marL="0" indent="0">
              <a:buNone/>
            </a:pPr>
            <a:r>
              <a:rPr lang="en-US" sz="6400" b="1" dirty="0" smtClean="0"/>
              <a:t>Penalties for fouls that occur between the end of the 4</a:t>
            </a:r>
            <a:r>
              <a:rPr lang="en-US" sz="6400" b="1" baseline="30000" dirty="0" smtClean="0"/>
              <a:t>th</a:t>
            </a:r>
            <a:r>
              <a:rPr lang="en-US" sz="6400" b="1" dirty="0" smtClean="0"/>
              <a:t> quarter and the start of the extra period for overtime are enforced from the 25-yard line, or in accordance with the spot of the first possession series by league (Exception: Rule 10-2-5)(A.R. 10-2-5-I-XII)</a:t>
            </a:r>
          </a:p>
          <a:p>
            <a:pPr marL="0" indent="0">
              <a:buNone/>
            </a:pPr>
            <a:endParaRPr lang="en-US" sz="6400" dirty="0" smtClean="0"/>
          </a:p>
          <a:p>
            <a:pPr marL="0" indent="0">
              <a:buNone/>
            </a:pPr>
            <a:r>
              <a:rPr lang="en-US" sz="6400" dirty="0" smtClean="0"/>
              <a:t>If live ball fouls by both teams are reported to the referee, the fouls offset and the down repeated, EXCEPT:</a:t>
            </a:r>
          </a:p>
          <a:p>
            <a:pPr marL="0" indent="0">
              <a:buNone/>
            </a:pPr>
            <a:r>
              <a:rPr lang="en-US" sz="6400" dirty="0" smtClean="0"/>
              <a:t>	</a:t>
            </a:r>
            <a:r>
              <a:rPr lang="en-US" sz="6400" b="1" dirty="0" smtClean="0"/>
              <a:t>1)</a:t>
            </a:r>
            <a:r>
              <a:rPr lang="en-US" sz="6400" dirty="0" smtClean="0"/>
              <a:t> When there is a change of team possession during a down, and the team last 	gaining possession had not fouled before last gaining possession, it may refuse 	offsetting fouls and thereby retain possession after completion of the penalty for its 	foul (A.R. 10-1-4-I-VIII).</a:t>
            </a:r>
          </a:p>
          <a:p>
            <a:pPr marL="0" indent="0">
              <a:buNone/>
            </a:pPr>
            <a:endParaRPr lang="en-US" sz="6400" dirty="0" smtClean="0"/>
          </a:p>
          <a:p>
            <a:pPr marL="0" indent="0">
              <a:buNone/>
            </a:pPr>
            <a:r>
              <a:rPr lang="en-US" sz="6400" dirty="0"/>
              <a:t>	</a:t>
            </a:r>
            <a:r>
              <a:rPr lang="en-US" sz="6400" b="1" dirty="0" smtClean="0"/>
              <a:t>2</a:t>
            </a:r>
            <a:r>
              <a:rPr lang="en-US" sz="6400" dirty="0" smtClean="0"/>
              <a:t>) When Team B’s foul is governed by post-scrimmage kick rules, Team B may refuse 	offsetting fouls and accept post-scrimmage kick enforcement.</a:t>
            </a:r>
          </a:p>
          <a:p>
            <a:pPr marL="0" indent="0">
              <a:buNone/>
            </a:pPr>
            <a:endParaRPr lang="en-US" sz="6400" dirty="0" smtClean="0"/>
          </a:p>
          <a:p>
            <a:pPr marL="0" indent="0">
              <a:buNone/>
            </a:pPr>
            <a:r>
              <a:rPr lang="en-US" sz="6400" dirty="0"/>
              <a:t>	</a:t>
            </a:r>
            <a:r>
              <a:rPr lang="en-US" sz="6400" b="1" dirty="0" smtClean="0"/>
              <a:t>3)</a:t>
            </a:r>
            <a:r>
              <a:rPr lang="en-US" sz="6400" dirty="0" smtClean="0"/>
              <a:t> Rules 8-3-4-c and 3-1-3-g-3 (during a try or extra period after Team B possession).</a:t>
            </a:r>
          </a:p>
          <a:p>
            <a:pPr marL="0" indent="0">
              <a:buNone/>
            </a:pPr>
            <a:endParaRPr lang="en-US" sz="6400" dirty="0"/>
          </a:p>
          <a:p>
            <a:pPr marL="0" indent="0">
              <a:buNone/>
            </a:pPr>
            <a:r>
              <a:rPr lang="en-US" sz="6400" b="1" dirty="0" smtClean="0"/>
              <a:t>No distance penalty, including tries from on or inside the 3 yard line, shall exceed half the distance from the enforcement spot to the offending team’s goal line [EXCEPTIONS: (1) DPI on scrimmage downs, other than the try (Rules 7-3-8 and 10-2-5-b); and (2) On the try, DPI when the ball is snapped from outside the 3 yard line.</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8372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POINTS OF EMPHASIS </a:t>
            </a:r>
            <a:r>
              <a:rPr lang="en-US" sz="2800" dirty="0"/>
              <a:t>(continued)</a:t>
            </a:r>
            <a:endParaRPr lang="en-US" dirty="0"/>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marL="0" indent="0">
              <a:buNone/>
            </a:pPr>
            <a:endParaRPr lang="en-US" dirty="0" smtClean="0"/>
          </a:p>
          <a:p>
            <a:pPr marL="0" indent="0">
              <a:buNone/>
            </a:pPr>
            <a:r>
              <a:rPr lang="en-US" sz="5600" dirty="0" smtClean="0"/>
              <a:t>Penalties </a:t>
            </a:r>
            <a:r>
              <a:rPr lang="en-US" sz="5600" dirty="0"/>
              <a:t>for personal fouls as well as unsportsmanlike conduct fouls are enforced on the try or the succeeding kickoff at the option of the scoring team</a:t>
            </a:r>
            <a:r>
              <a:rPr lang="en-US" sz="5600" dirty="0" smtClean="0"/>
              <a:t>.</a:t>
            </a:r>
          </a:p>
          <a:p>
            <a:pPr marL="0" indent="0">
              <a:buNone/>
            </a:pPr>
            <a:endParaRPr lang="en-US" sz="5600" dirty="0"/>
          </a:p>
          <a:p>
            <a:pPr marL="0" indent="0">
              <a:buNone/>
            </a:pPr>
            <a:r>
              <a:rPr lang="en-US" sz="5600" dirty="0" smtClean="0"/>
              <a:t>PSK enforcement applies only to Team B during a scrimmage kick play and only under the following criteria:</a:t>
            </a:r>
          </a:p>
          <a:p>
            <a:pPr marL="0" indent="0">
              <a:buNone/>
            </a:pPr>
            <a:r>
              <a:rPr lang="en-US" sz="5600" dirty="0" smtClean="0"/>
              <a:t>	</a:t>
            </a:r>
            <a:r>
              <a:rPr lang="en-US" sz="5600" b="1" dirty="0" smtClean="0"/>
              <a:t>1)</a:t>
            </a:r>
            <a:r>
              <a:rPr lang="en-US" sz="5600" dirty="0" smtClean="0"/>
              <a:t> The kick is not during a try, a successful FG, or in an extra period. (A.R. 10-2-3-IV)</a:t>
            </a:r>
          </a:p>
          <a:p>
            <a:pPr marL="0" indent="0">
              <a:buNone/>
            </a:pPr>
            <a:r>
              <a:rPr lang="en-US" sz="5600" dirty="0"/>
              <a:t>	</a:t>
            </a:r>
            <a:r>
              <a:rPr lang="en-US" sz="5600" b="1" dirty="0" smtClean="0"/>
              <a:t>2)</a:t>
            </a:r>
            <a:r>
              <a:rPr lang="en-US" sz="5600" dirty="0" smtClean="0"/>
              <a:t> The ball cross the neutral zone.</a:t>
            </a:r>
          </a:p>
          <a:p>
            <a:pPr marL="0" indent="0">
              <a:buNone/>
            </a:pPr>
            <a:r>
              <a:rPr lang="en-US" sz="5600" dirty="0"/>
              <a:t>	</a:t>
            </a:r>
            <a:r>
              <a:rPr lang="en-US" sz="5600" b="1" dirty="0" smtClean="0"/>
              <a:t>3)</a:t>
            </a:r>
            <a:r>
              <a:rPr lang="en-US" sz="5600" dirty="0" smtClean="0"/>
              <a:t> The fouls occurs 3 or more yards beyond the neutral zone.</a:t>
            </a:r>
          </a:p>
          <a:p>
            <a:pPr marL="0" indent="0">
              <a:buNone/>
            </a:pPr>
            <a:r>
              <a:rPr lang="en-US" sz="5600" dirty="0"/>
              <a:t>	</a:t>
            </a:r>
            <a:r>
              <a:rPr lang="en-US" sz="5600" b="1" dirty="0" smtClean="0"/>
              <a:t>4)</a:t>
            </a:r>
            <a:r>
              <a:rPr lang="en-US" sz="5600" dirty="0" smtClean="0"/>
              <a:t> The foul occurs before the end of the kick (A.R. 10-2-3-I, II, and V).</a:t>
            </a:r>
          </a:p>
          <a:p>
            <a:pPr marL="0" indent="0">
              <a:buNone/>
            </a:pPr>
            <a:r>
              <a:rPr lang="en-US" sz="5600" dirty="0"/>
              <a:t>	</a:t>
            </a:r>
            <a:r>
              <a:rPr lang="en-US" sz="5600" b="1" dirty="0" smtClean="0"/>
              <a:t>5)</a:t>
            </a:r>
            <a:r>
              <a:rPr lang="en-US" sz="5600" dirty="0" smtClean="0"/>
              <a:t> Team B will next put the ball in play.</a:t>
            </a:r>
          </a:p>
          <a:p>
            <a:pPr marL="0" indent="0">
              <a:buNone/>
            </a:pPr>
            <a:endParaRPr lang="en-US" sz="5600" dirty="0"/>
          </a:p>
          <a:p>
            <a:pPr marL="0" indent="0">
              <a:buNone/>
            </a:pPr>
            <a:r>
              <a:rPr lang="en-US" sz="5600" b="1" dirty="0" smtClean="0"/>
              <a:t>Distance penalties for fouls by either team may not extend a team’s free kick restraining line behind its own 5 yard line.  Any remaining penalty yardage will be assessed from the next succeeding spot.</a:t>
            </a:r>
          </a:p>
          <a:p>
            <a:pPr marL="0" indent="0">
              <a:buNone/>
            </a:pPr>
            <a:endParaRPr lang="en-US" sz="5600" dirty="0"/>
          </a:p>
          <a:p>
            <a:pPr marL="0" indent="0">
              <a:buNone/>
            </a:pPr>
            <a:endParaRPr lang="en-US" sz="5600" b="1" i="1" dirty="0" smtClean="0">
              <a:solidFill>
                <a:srgbClr val="FF0000"/>
              </a:solidFill>
            </a:endParaRPr>
          </a:p>
          <a:p>
            <a:pPr marL="0" indent="0">
              <a:buNone/>
            </a:pPr>
            <a:r>
              <a:rPr lang="en-US" sz="5600" b="1" i="1" dirty="0" smtClean="0">
                <a:solidFill>
                  <a:schemeClr val="tx2"/>
                </a:solidFill>
              </a:rPr>
              <a:t>Always keep in mind the Three-and-One Principle (Rules 2-33 and 10-2-2-c) when determining Enforcement Spots.</a:t>
            </a:r>
          </a:p>
          <a:p>
            <a:pPr marL="0" indent="0">
              <a:buNone/>
            </a:pPr>
            <a:endParaRPr lang="en-US" sz="5600" b="1" i="1" dirty="0">
              <a:solidFill>
                <a:schemeClr val="tx2"/>
              </a:solidFill>
            </a:endParaRPr>
          </a:p>
          <a:p>
            <a:pPr marL="514350" indent="-514350">
              <a:buAutoNum type="arabicParenR"/>
            </a:pPr>
            <a:r>
              <a:rPr lang="en-US" sz="5600" b="1" dirty="0" smtClean="0">
                <a:solidFill>
                  <a:schemeClr val="tx2"/>
                </a:solidFill>
              </a:rPr>
              <a:t>When the team in possession commits a fouls behind the basic spot, the penalty is enforced from the spot of the foul.</a:t>
            </a:r>
          </a:p>
          <a:p>
            <a:pPr marL="514350" indent="-514350">
              <a:buAutoNum type="arabicParenR"/>
            </a:pPr>
            <a:r>
              <a:rPr lang="en-US" sz="5600" b="1" dirty="0" smtClean="0">
                <a:solidFill>
                  <a:schemeClr val="tx2"/>
                </a:solidFill>
              </a:rPr>
              <a:t>When the team in possession commits a foul beyond the basic spot, the penalty is enforced from the basic spot.</a:t>
            </a:r>
          </a:p>
          <a:p>
            <a:pPr marL="514350" indent="-514350">
              <a:buAutoNum type="arabicParenR"/>
            </a:pPr>
            <a:r>
              <a:rPr lang="en-US" sz="5600" b="1" dirty="0" smtClean="0">
                <a:solidFill>
                  <a:schemeClr val="tx2"/>
                </a:solidFill>
              </a:rPr>
              <a:t>When the team not in possession commits a foul either behind or beyond the basic spot, the penalty is enforced from the basic spot.</a:t>
            </a:r>
          </a:p>
          <a:p>
            <a:pPr marL="0" indent="0">
              <a:buNone/>
            </a:pPr>
            <a:endParaRPr lang="en-US" b="1" i="1" dirty="0">
              <a:solidFill>
                <a:srgbClr val="FF0000"/>
              </a:solidFill>
            </a:endParaRPr>
          </a:p>
          <a:p>
            <a:pPr marL="0" indent="0">
              <a:buNone/>
            </a:pPr>
            <a:endParaRPr lang="en-US" b="1" i="1" dirty="0" smtClean="0">
              <a:solidFill>
                <a:srgbClr val="FF0000"/>
              </a:solidFill>
            </a:endParaRPr>
          </a:p>
          <a:p>
            <a:pPr marL="0" indent="0">
              <a:buNone/>
            </a:pPr>
            <a:endParaRPr lang="en-US" b="1" i="1" dirty="0">
              <a:solidFill>
                <a:srgbClr val="FF0000"/>
              </a:solidFill>
            </a:endParaRPr>
          </a:p>
          <a:p>
            <a:pPr marL="0" indent="0">
              <a:buNone/>
            </a:pPr>
            <a:endParaRPr lang="en-US" b="1" i="1" dirty="0" smtClean="0">
              <a:solidFill>
                <a:srgbClr val="FF0000"/>
              </a:solidFill>
            </a:endParaRPr>
          </a:p>
          <a:p>
            <a:pPr marL="0" indent="0">
              <a:buNone/>
            </a:pPr>
            <a:endParaRPr lang="en-US" b="1" i="1" dirty="0">
              <a:solidFill>
                <a:srgbClr val="FF0000"/>
              </a:solidFill>
            </a:endParaRPr>
          </a:p>
          <a:p>
            <a:pPr marL="0" indent="0">
              <a:buNone/>
            </a:pPr>
            <a:endParaRPr lang="en-US" b="1" i="1" dirty="0" smtClean="0">
              <a:solidFill>
                <a:srgbClr val="FF0000"/>
              </a:solidFill>
            </a:endParaRPr>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23250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TotalTime>
  <Words>1170</Words>
  <Application>Microsoft Office PowerPoint</Application>
  <PresentationFormat>On-screen Show (4:3)</PresentationFormat>
  <Paragraphs>130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RULE 10:   PENALTY ENFORCEMENT and INADVERTENT WHISTLES  Presented by John Mattuchio</vt:lpstr>
      <vt:lpstr>Keep your cool.</vt:lpstr>
      <vt:lpstr>WHAT DO YOU KNOW? POP QUIZ</vt:lpstr>
      <vt:lpstr>PowerPoint Presentation</vt:lpstr>
      <vt:lpstr>PowerPoint Presentation</vt:lpstr>
      <vt:lpstr>PowerPoint Presentation</vt:lpstr>
      <vt:lpstr>POINTS OF EMPHASIS</vt:lpstr>
      <vt:lpstr>POINTS OF EMPHASIS (continued)</vt:lpstr>
      <vt:lpstr>POINTS OF EMPHASIS (continued)</vt:lpstr>
      <vt:lpstr>  MECHANICS</vt:lpstr>
      <vt:lpstr>INADVERTENT WHISTLES     </vt:lpstr>
      <vt:lpstr>INADVERTENT WHISTLE SCENARIOS</vt:lpstr>
    </vt:vector>
  </TitlesOfParts>
  <Company>Philips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10 Presentation:  PENALTY ENFORCEMENT October 27, 2014 presented by John Mattuchio</dc:title>
  <dc:creator>Philips</dc:creator>
  <cp:lastModifiedBy>Philips</cp:lastModifiedBy>
  <cp:revision>42</cp:revision>
  <dcterms:created xsi:type="dcterms:W3CDTF">2014-09-30T23:00:26Z</dcterms:created>
  <dcterms:modified xsi:type="dcterms:W3CDTF">2014-10-27T15:20:04Z</dcterms:modified>
</cp:coreProperties>
</file>