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8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4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1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3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9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7C668-50B6-4200-B841-0BEF7CCC9AAA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6895-1136-4A22-B365-DD58374F9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7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ANEFO PRESENTATION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/>
              <a:t>RULE 9 </a:t>
            </a:r>
            <a:br>
              <a:rPr lang="en-US" sz="6700" dirty="0" smtClean="0"/>
            </a:br>
            <a:r>
              <a:rPr lang="en-US" sz="6700" dirty="0" smtClean="0"/>
              <a:t>MAJOR FOULS</a:t>
            </a:r>
            <a:endParaRPr lang="en-US" sz="6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Rich Harrington &amp; Craig McDonnell</a:t>
            </a:r>
          </a:p>
          <a:p>
            <a:r>
              <a:rPr lang="en-US" dirty="0" smtClean="0"/>
              <a:t>October 16, 2007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8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VIDEO 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OSU/WISCY: Watch OSU #84 receiver top of screen. (replay :45).  What category of defenseless player is Wisconsin #58?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NCAA PERSONAL FOULS COMPLIATION:</a:t>
            </a:r>
          </a:p>
          <a:p>
            <a:pPr marL="0" indent="0">
              <a:buNone/>
            </a:pPr>
            <a:r>
              <a:rPr lang="en-US" sz="2000" dirty="0" smtClean="0"/>
              <a:t>1:04	Good example of targeting</a:t>
            </a:r>
          </a:p>
          <a:p>
            <a:pPr marL="0" indent="0">
              <a:buNone/>
            </a:pPr>
            <a:r>
              <a:rPr lang="en-US" sz="2000" dirty="0" smtClean="0"/>
              <a:t>4:05	Not targeting even with a launch!</a:t>
            </a:r>
          </a:p>
          <a:p>
            <a:pPr marL="0" indent="0">
              <a:buNone/>
            </a:pPr>
            <a:r>
              <a:rPr lang="en-US" sz="2000" dirty="0" smtClean="0"/>
              <a:t>2:22 	Great chop block call. Watch #64 try to pull his hands back </a:t>
            </a:r>
            <a:r>
              <a:rPr lang="en-US" sz="2000" dirty="0" err="1" smtClean="0"/>
              <a:t>haha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5:05	Targeting the QB. Referees keep your eyes on the passer!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AutoNum type="arabicPeriod" startAt="3"/>
            </a:pPr>
            <a:r>
              <a:rPr lang="en-US" sz="2000" dirty="0" smtClean="0"/>
              <a:t>NCAA TRAINING VIDEO COMPILATION</a:t>
            </a:r>
          </a:p>
          <a:p>
            <a:pPr marL="0" indent="0">
              <a:buNone/>
            </a:pPr>
            <a:r>
              <a:rPr lang="en-US" sz="2000" dirty="0" smtClean="0"/>
              <a:t>46:45 	Great peel-back call. (Ball has left tackle box; no blocking towards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</a:t>
            </a:r>
            <a:r>
              <a:rPr lang="en-US" sz="2000" dirty="0" smtClean="0"/>
              <a:t>own </a:t>
            </a:r>
            <a:r>
              <a:rPr lang="en-US" sz="2000" dirty="0" smtClean="0"/>
              <a:t>end line)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 startAt="4"/>
            </a:pPr>
            <a:r>
              <a:rPr lang="en-US" sz="2000" dirty="0" smtClean="0"/>
              <a:t>ROUGHING THE PASSER LOW HIT</a:t>
            </a:r>
            <a:br>
              <a:rPr lang="en-US" sz="2000" dirty="0" smtClean="0"/>
            </a:br>
            <a:r>
              <a:rPr lang="en-US" sz="2000" dirty="0" smtClean="0"/>
              <a:t>Watch left defensive end #8</a:t>
            </a:r>
            <a:r>
              <a:rPr lang="en-US" sz="2000" dirty="0" smtClean="0"/>
              <a:t>	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99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VIDEO 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400" dirty="0" smtClean="0"/>
              <a:t>4.       </a:t>
            </a:r>
            <a:r>
              <a:rPr lang="en-US" sz="2400" dirty="0" smtClean="0"/>
              <a:t>USC/STANFORD</a:t>
            </a:r>
            <a:r>
              <a:rPr lang="en-US" sz="2400" dirty="0" smtClean="0"/>
              <a:t>: SMORGASBORD OF RULE 9 FOULS</a:t>
            </a:r>
          </a:p>
          <a:p>
            <a:pPr marL="0" indent="0">
              <a:buNone/>
            </a:pPr>
            <a:r>
              <a:rPr lang="en-US" sz="2400" dirty="0" smtClean="0"/>
              <a:t>0:52	Sideline interference. Where were the officials?</a:t>
            </a:r>
          </a:p>
          <a:p>
            <a:pPr marL="0" indent="0">
              <a:buNone/>
            </a:pPr>
            <a:r>
              <a:rPr lang="en-US" sz="2400" dirty="0" smtClean="0"/>
              <a:t>1:15 	Unsportsmanlike on coach. Does the S escalate or de-escalate?</a:t>
            </a:r>
          </a:p>
          <a:p>
            <a:pPr marL="0" indent="0">
              <a:buNone/>
            </a:pPr>
            <a:r>
              <a:rPr lang="en-US" sz="2400" dirty="0" smtClean="0"/>
              <a:t>2:22	Watch #10 on kicking team</a:t>
            </a:r>
          </a:p>
          <a:p>
            <a:pPr marL="0" indent="0">
              <a:buNone/>
            </a:pPr>
            <a:r>
              <a:rPr lang="en-US" sz="2400" dirty="0" smtClean="0"/>
              <a:t>3:06	Announcement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SC/Stanford sequence is good example of why it’s important to </a:t>
            </a:r>
            <a:r>
              <a:rPr lang="en-US" sz="2400" i="1" dirty="0" smtClean="0"/>
              <a:t>stay in the moment and focus on each new play.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29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2015 NCAA TRAINING VIDEO</a:t>
            </a:r>
          </a:p>
          <a:p>
            <a:pPr marL="0" indent="0">
              <a:buNone/>
            </a:pPr>
            <a:r>
              <a:rPr lang="en-US" dirty="0" smtClean="0"/>
              <a:t>https://www.youtube.com/watch?v=bRcLbj8nguQ&amp;t=4003s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2014 NCAA PERSONAL FOULS VIDEO</a:t>
            </a:r>
          </a:p>
          <a:p>
            <a:pPr marL="0" indent="0">
              <a:buNone/>
            </a:pPr>
            <a:r>
              <a:rPr lang="en-US" dirty="0" smtClean="0"/>
              <a:t>https://www.youtube.com/watch?v=E618GbkrDbc&amp;t=3s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1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TARGETING: TWO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FIRST DEFINITION</a:t>
            </a:r>
          </a:p>
          <a:p>
            <a:r>
              <a:rPr lang="en-US" i="1" dirty="0" smtClean="0"/>
              <a:t>Targeting </a:t>
            </a:r>
            <a:r>
              <a:rPr lang="en-US" i="1" dirty="0"/>
              <a:t>and Making Forcible Contact </a:t>
            </a:r>
            <a:r>
              <a:rPr lang="en-US" i="1" dirty="0" smtClean="0"/>
              <a:t>With </a:t>
            </a:r>
            <a:r>
              <a:rPr lang="en-US" i="1" dirty="0"/>
              <a:t>the Crown of the Helmet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player shall target and make forcible contact against an </a:t>
            </a:r>
            <a:r>
              <a:rPr lang="en-US" dirty="0" smtClean="0"/>
              <a:t>opponent </a:t>
            </a:r>
            <a:r>
              <a:rPr lang="en-US" i="1" dirty="0"/>
              <a:t>with the crown (top) of his helmet</a:t>
            </a:r>
            <a:r>
              <a:rPr lang="en-US" dirty="0"/>
              <a:t>. </a:t>
            </a:r>
            <a:r>
              <a:rPr lang="en-US" dirty="0" smtClean="0"/>
              <a:t>This </a:t>
            </a:r>
            <a:r>
              <a:rPr lang="en-US" dirty="0"/>
              <a:t>foul requires that there </a:t>
            </a:r>
            <a:r>
              <a:rPr lang="en-US" dirty="0" smtClean="0"/>
              <a:t>be </a:t>
            </a:r>
            <a:r>
              <a:rPr lang="en-US" dirty="0"/>
              <a:t>at least one indicator of targeting (See </a:t>
            </a:r>
            <a:r>
              <a:rPr lang="en-US" dirty="0" smtClean="0"/>
              <a:t>Note 1 below</a:t>
            </a:r>
            <a:r>
              <a:rPr lang="en-US" dirty="0"/>
              <a:t>). When in question, </a:t>
            </a:r>
            <a:r>
              <a:rPr lang="en-US" dirty="0" smtClean="0"/>
              <a:t>it </a:t>
            </a:r>
            <a:r>
              <a:rPr lang="en-US" dirty="0"/>
              <a:t>is a foul.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0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TARGETING: TWO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SECOND DEFINITION</a:t>
            </a:r>
          </a:p>
          <a:p>
            <a:r>
              <a:rPr lang="en-US" i="1" dirty="0"/>
              <a:t>Targeting and Making Forcible Contact to Head </a:t>
            </a:r>
            <a:r>
              <a:rPr lang="en-US" i="1" dirty="0" smtClean="0"/>
              <a:t>or </a:t>
            </a:r>
            <a:r>
              <a:rPr lang="en-US" i="1" dirty="0"/>
              <a:t>Neck Area of a Defenseless Player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/>
              <a:t>player shall target and make forcible contact </a:t>
            </a:r>
            <a:r>
              <a:rPr lang="en-US" i="1" dirty="0">
                <a:solidFill>
                  <a:srgbClr val="FF0000"/>
                </a:solidFill>
              </a:rPr>
              <a:t>to the head </a:t>
            </a:r>
            <a:r>
              <a:rPr lang="en-US" i="1" dirty="0" smtClean="0">
                <a:solidFill>
                  <a:srgbClr val="FF0000"/>
                </a:solidFill>
              </a:rPr>
              <a:t>or </a:t>
            </a:r>
            <a:r>
              <a:rPr lang="en-US" i="1" dirty="0">
                <a:solidFill>
                  <a:srgbClr val="FF0000"/>
                </a:solidFill>
              </a:rPr>
              <a:t>neck area </a:t>
            </a:r>
            <a:r>
              <a:rPr lang="en-US" dirty="0"/>
              <a:t>of a </a:t>
            </a:r>
            <a:r>
              <a:rPr lang="en-US" i="1" dirty="0">
                <a:solidFill>
                  <a:srgbClr val="00B050"/>
                </a:solidFill>
              </a:rPr>
              <a:t>defenseless opponent</a:t>
            </a:r>
            <a:r>
              <a:rPr lang="en-US" dirty="0"/>
              <a:t> (See </a:t>
            </a:r>
            <a:r>
              <a:rPr lang="en-US" dirty="0" smtClean="0"/>
              <a:t>Note </a:t>
            </a:r>
            <a:r>
              <a:rPr lang="en-US" dirty="0"/>
              <a:t>2 </a:t>
            </a:r>
            <a:r>
              <a:rPr lang="en-US" dirty="0" smtClean="0"/>
              <a:t>below</a:t>
            </a:r>
            <a:r>
              <a:rPr lang="en-US" dirty="0"/>
              <a:t>) with the helmet, </a:t>
            </a:r>
            <a:r>
              <a:rPr lang="en-US" dirty="0" smtClean="0"/>
              <a:t>forearm</a:t>
            </a:r>
            <a:r>
              <a:rPr lang="en-US" dirty="0"/>
              <a:t>, hand, fist, elbow or shoulder. </a:t>
            </a:r>
            <a:r>
              <a:rPr lang="en-US" dirty="0" smtClean="0"/>
              <a:t>This </a:t>
            </a:r>
            <a:r>
              <a:rPr lang="en-US" dirty="0"/>
              <a:t>foul requires that there be at </a:t>
            </a:r>
            <a:r>
              <a:rPr lang="en-US" dirty="0" smtClean="0"/>
              <a:t>least </a:t>
            </a:r>
            <a:r>
              <a:rPr lang="en-US" dirty="0"/>
              <a:t>one indicator of targeting (See </a:t>
            </a:r>
            <a:r>
              <a:rPr lang="en-US" dirty="0" smtClean="0"/>
              <a:t>Note 1 below</a:t>
            </a:r>
            <a:r>
              <a:rPr lang="en-US" dirty="0"/>
              <a:t>). When in question, it is </a:t>
            </a:r>
            <a:r>
              <a:rPr lang="en-US" dirty="0" smtClean="0"/>
              <a:t>a foul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54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TARGETING NOTE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Some indicators </a:t>
            </a:r>
            <a:r>
              <a:rPr lang="en-US" dirty="0"/>
              <a:t>of </a:t>
            </a:r>
            <a:r>
              <a:rPr lang="en-US" dirty="0" smtClean="0"/>
              <a:t>targeting include </a:t>
            </a:r>
            <a:r>
              <a:rPr lang="en-US" dirty="0"/>
              <a:t>but are not limited to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Launch—a </a:t>
            </a:r>
            <a:r>
              <a:rPr lang="en-US" dirty="0" smtClean="0"/>
              <a:t>player leaving his </a:t>
            </a:r>
            <a:r>
              <a:rPr lang="en-US" dirty="0"/>
              <a:t>feet to attack </a:t>
            </a:r>
            <a:r>
              <a:rPr lang="en-US" dirty="0" smtClean="0"/>
              <a:t>an </a:t>
            </a:r>
            <a:r>
              <a:rPr lang="en-US" dirty="0"/>
              <a:t>opponent </a:t>
            </a:r>
            <a:r>
              <a:rPr lang="en-US" dirty="0" smtClean="0"/>
              <a:t>by </a:t>
            </a:r>
            <a:r>
              <a:rPr lang="en-US" dirty="0"/>
              <a:t>an </a:t>
            </a:r>
            <a:r>
              <a:rPr lang="en-US" dirty="0" smtClean="0"/>
              <a:t>upward </a:t>
            </a:r>
            <a:r>
              <a:rPr lang="en-US" dirty="0"/>
              <a:t>and forward thrust of the body to make forcible contact in </a:t>
            </a:r>
            <a:r>
              <a:rPr lang="en-US" dirty="0" smtClean="0"/>
              <a:t>the </a:t>
            </a:r>
            <a:r>
              <a:rPr lang="en-US" dirty="0"/>
              <a:t>head or neck </a:t>
            </a:r>
            <a:r>
              <a:rPr lang="en-US" dirty="0" smtClean="0"/>
              <a:t>area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crouch followed by </a:t>
            </a:r>
            <a:r>
              <a:rPr lang="en-US" dirty="0"/>
              <a:t>an upward </a:t>
            </a:r>
            <a:r>
              <a:rPr lang="en-US" dirty="0" smtClean="0"/>
              <a:t>and </a:t>
            </a:r>
            <a:r>
              <a:rPr lang="en-US" dirty="0"/>
              <a:t>forward </a:t>
            </a:r>
            <a:r>
              <a:rPr lang="en-US" dirty="0" smtClean="0"/>
              <a:t>thrust to </a:t>
            </a:r>
            <a:r>
              <a:rPr lang="en-US" dirty="0"/>
              <a:t>attack </a:t>
            </a:r>
            <a:r>
              <a:rPr lang="en-US" dirty="0" smtClean="0"/>
              <a:t>with forcible </a:t>
            </a:r>
            <a:r>
              <a:rPr lang="en-US" dirty="0"/>
              <a:t>contact at the head or neck area, even though one or both </a:t>
            </a:r>
            <a:r>
              <a:rPr lang="en-US" dirty="0" smtClean="0"/>
              <a:t>feet </a:t>
            </a:r>
            <a:r>
              <a:rPr lang="en-US" dirty="0"/>
              <a:t>are still on the </a:t>
            </a:r>
            <a:r>
              <a:rPr lang="en-US" dirty="0" smtClean="0"/>
              <a:t>ground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Leading </a:t>
            </a:r>
            <a:r>
              <a:rPr lang="en-US" dirty="0" smtClean="0"/>
              <a:t>with helmet</a:t>
            </a:r>
            <a:r>
              <a:rPr lang="en-US" dirty="0"/>
              <a:t>, </a:t>
            </a:r>
            <a:r>
              <a:rPr lang="en-US" dirty="0" smtClean="0"/>
              <a:t>shoulder</a:t>
            </a:r>
            <a:r>
              <a:rPr lang="en-US" dirty="0"/>
              <a:t>, </a:t>
            </a:r>
            <a:r>
              <a:rPr lang="en-US" dirty="0" smtClean="0"/>
              <a:t>forearm</a:t>
            </a:r>
            <a:r>
              <a:rPr lang="en-US" dirty="0"/>
              <a:t>, </a:t>
            </a:r>
            <a:r>
              <a:rPr lang="en-US" dirty="0" smtClean="0"/>
              <a:t>fist</a:t>
            </a:r>
            <a:r>
              <a:rPr lang="en-US" dirty="0"/>
              <a:t>, hand </a:t>
            </a:r>
            <a:r>
              <a:rPr lang="en-US" dirty="0" smtClean="0"/>
              <a:t>or </a:t>
            </a:r>
            <a:r>
              <a:rPr lang="en-US" dirty="0"/>
              <a:t>elbow </a:t>
            </a:r>
            <a:r>
              <a:rPr lang="en-US" dirty="0" smtClean="0"/>
              <a:t>to attack </a:t>
            </a:r>
            <a:r>
              <a:rPr lang="en-US" dirty="0"/>
              <a:t>with forcible contact at the head or neck </a:t>
            </a:r>
            <a:r>
              <a:rPr lang="en-US" dirty="0" smtClean="0"/>
              <a:t>area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Lowering </a:t>
            </a:r>
            <a:r>
              <a:rPr lang="en-US" dirty="0" smtClean="0"/>
              <a:t>the </a:t>
            </a:r>
            <a:r>
              <a:rPr lang="en-US" dirty="0"/>
              <a:t>head </a:t>
            </a:r>
            <a:r>
              <a:rPr lang="en-US" dirty="0" smtClean="0"/>
              <a:t>before attacking by </a:t>
            </a:r>
            <a:r>
              <a:rPr lang="en-US" dirty="0"/>
              <a:t>initiating </a:t>
            </a:r>
            <a:r>
              <a:rPr lang="en-US" dirty="0" smtClean="0"/>
              <a:t>forcible contact with </a:t>
            </a:r>
            <a:r>
              <a:rPr lang="en-US" dirty="0"/>
              <a:t>the crown of the helmet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8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TARGETING NOTE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DEFENSELESS PLAYER: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player in </a:t>
            </a:r>
            <a:r>
              <a:rPr lang="en-US" dirty="0"/>
              <a:t>the act of or just after throwing </a:t>
            </a:r>
            <a:r>
              <a:rPr lang="en-US" dirty="0" smtClean="0"/>
              <a:t>a </a:t>
            </a:r>
            <a:r>
              <a:rPr lang="en-US" dirty="0"/>
              <a:t>pass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 </a:t>
            </a:r>
            <a:r>
              <a:rPr lang="en-US" dirty="0" smtClean="0"/>
              <a:t>receiver attempting to </a:t>
            </a:r>
            <a:r>
              <a:rPr lang="en-US" dirty="0"/>
              <a:t>catch </a:t>
            </a:r>
            <a:r>
              <a:rPr lang="en-US" dirty="0" smtClean="0"/>
              <a:t>a </a:t>
            </a:r>
            <a:r>
              <a:rPr lang="en-US" dirty="0"/>
              <a:t>forward </a:t>
            </a:r>
            <a:r>
              <a:rPr lang="en-US" dirty="0" smtClean="0"/>
              <a:t>pass </a:t>
            </a:r>
            <a:r>
              <a:rPr lang="en-US" dirty="0"/>
              <a:t>or in position </a:t>
            </a:r>
            <a:r>
              <a:rPr lang="en-US" dirty="0" smtClean="0"/>
              <a:t>to receive </a:t>
            </a:r>
            <a:r>
              <a:rPr lang="en-US" dirty="0"/>
              <a:t>a backward pass, or one who has completed a catch and has </a:t>
            </a:r>
            <a:r>
              <a:rPr lang="en-US" dirty="0" smtClean="0"/>
              <a:t>not </a:t>
            </a:r>
            <a:r>
              <a:rPr lang="en-US" dirty="0"/>
              <a:t>had time to protect himself or has not clearly become a ball </a:t>
            </a:r>
            <a:r>
              <a:rPr lang="en-US" dirty="0" smtClean="0"/>
              <a:t>carrier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kicker in </a:t>
            </a:r>
            <a:r>
              <a:rPr lang="en-US" dirty="0"/>
              <a:t>the act of or just after kicking </a:t>
            </a:r>
            <a:r>
              <a:rPr lang="en-US" dirty="0" smtClean="0"/>
              <a:t>a </a:t>
            </a:r>
            <a:r>
              <a:rPr lang="en-US" dirty="0"/>
              <a:t>ball, or during </a:t>
            </a:r>
            <a:r>
              <a:rPr lang="en-US" dirty="0" smtClean="0"/>
              <a:t>the </a:t>
            </a:r>
            <a:r>
              <a:rPr lang="en-US" dirty="0"/>
              <a:t>kick </a:t>
            </a:r>
            <a:r>
              <a:rPr lang="en-US" dirty="0" smtClean="0"/>
              <a:t>or </a:t>
            </a:r>
            <a:r>
              <a:rPr lang="en-US" dirty="0"/>
              <a:t>the return.</a:t>
            </a:r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kick </a:t>
            </a:r>
            <a:r>
              <a:rPr lang="en-US" dirty="0"/>
              <a:t>returner </a:t>
            </a:r>
            <a:r>
              <a:rPr lang="en-US" dirty="0" smtClean="0"/>
              <a:t>attempting to </a:t>
            </a:r>
            <a:r>
              <a:rPr lang="en-US" dirty="0"/>
              <a:t>catch </a:t>
            </a:r>
            <a:r>
              <a:rPr lang="en-US" dirty="0" smtClean="0"/>
              <a:t>or </a:t>
            </a:r>
            <a:r>
              <a:rPr lang="en-US" dirty="0"/>
              <a:t>recover </a:t>
            </a:r>
            <a:r>
              <a:rPr lang="en-US" dirty="0" smtClean="0"/>
              <a:t>a </a:t>
            </a:r>
            <a:r>
              <a:rPr lang="en-US" dirty="0"/>
              <a:t>kick, </a:t>
            </a:r>
            <a:r>
              <a:rPr lang="en-US" dirty="0" smtClean="0"/>
              <a:t>or </a:t>
            </a:r>
            <a:r>
              <a:rPr lang="en-US" dirty="0"/>
              <a:t>one who </a:t>
            </a:r>
            <a:r>
              <a:rPr lang="en-US" dirty="0" smtClean="0"/>
              <a:t>has </a:t>
            </a:r>
            <a:r>
              <a:rPr lang="en-US" dirty="0"/>
              <a:t>completed a catch or recovery and has not had time to protect </a:t>
            </a:r>
            <a:r>
              <a:rPr lang="en-US" dirty="0" smtClean="0"/>
              <a:t>himself </a:t>
            </a:r>
            <a:r>
              <a:rPr lang="en-US" dirty="0"/>
              <a:t>or has not clearly become a ball carrier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player on </a:t>
            </a:r>
            <a:r>
              <a:rPr lang="en-US" dirty="0"/>
              <a:t>the ground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 </a:t>
            </a:r>
            <a:r>
              <a:rPr lang="en-US" dirty="0" smtClean="0"/>
              <a:t>player obviously out </a:t>
            </a:r>
            <a:r>
              <a:rPr lang="en-US" dirty="0"/>
              <a:t>of the play.</a:t>
            </a:r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player who </a:t>
            </a:r>
            <a:r>
              <a:rPr lang="en-US" dirty="0"/>
              <a:t>receives </a:t>
            </a:r>
            <a:r>
              <a:rPr lang="en-US" dirty="0" smtClean="0"/>
              <a:t>a </a:t>
            </a:r>
            <a:r>
              <a:rPr lang="en-US" dirty="0"/>
              <a:t>blind-side </a:t>
            </a:r>
            <a:r>
              <a:rPr lang="en-US" dirty="0" smtClean="0"/>
              <a:t>block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ball </a:t>
            </a:r>
            <a:r>
              <a:rPr lang="en-US" dirty="0"/>
              <a:t>carrier </a:t>
            </a:r>
            <a:r>
              <a:rPr lang="en-US" dirty="0" smtClean="0"/>
              <a:t>already in </a:t>
            </a:r>
            <a:r>
              <a:rPr lang="en-US" dirty="0"/>
              <a:t>the grasp </a:t>
            </a:r>
            <a:r>
              <a:rPr lang="en-US" dirty="0" smtClean="0"/>
              <a:t>of </a:t>
            </a:r>
            <a:r>
              <a:rPr lang="en-US" dirty="0"/>
              <a:t>an opponent </a:t>
            </a:r>
            <a:r>
              <a:rPr lang="en-US" dirty="0" smtClean="0"/>
              <a:t>and whose forward </a:t>
            </a:r>
            <a:r>
              <a:rPr lang="en-US" dirty="0"/>
              <a:t>progress has been stopped.</a:t>
            </a:r>
          </a:p>
          <a:p>
            <a:pPr marL="0" indent="0">
              <a:buNone/>
            </a:pPr>
            <a:r>
              <a:rPr lang="en-US" dirty="0"/>
              <a:t>• A </a:t>
            </a:r>
            <a:r>
              <a:rPr lang="en-US" dirty="0" smtClean="0"/>
              <a:t>quarterback any </a:t>
            </a:r>
            <a:r>
              <a:rPr lang="en-US" dirty="0"/>
              <a:t>time after a change </a:t>
            </a:r>
            <a:r>
              <a:rPr lang="en-US" dirty="0" smtClean="0"/>
              <a:t>of </a:t>
            </a:r>
            <a:r>
              <a:rPr lang="en-US" dirty="0"/>
              <a:t>possession</a:t>
            </a:r>
          </a:p>
          <a:p>
            <a:pPr marL="0" indent="0">
              <a:buNone/>
            </a:pPr>
            <a:r>
              <a:rPr lang="en-US" dirty="0" smtClean="0"/>
              <a:t>• A ball carrier who has obviously given himself up and is sliding feet-first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1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A88 leaps straight up with arms outstretched in an attempt to catch a pass. As he comes down (with our without the ball), B33 contacts A88 by: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A. Driving his shoulder into A88’s back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B. Driving his forearm into A88’s helmet facemask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C. Driving the top of his helmet into the small of      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 A88’s back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D. Running “heads-up” into A88, so that B33’s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 facemask hits A88’s ribs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Which of these meet the targeting standard?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73845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BLOCKING ZONES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594600" cy="4419600"/>
          </a:xfrm>
        </p:spPr>
      </p:pic>
      <p:sp>
        <p:nvSpPr>
          <p:cNvPr id="5" name="TextBox 4"/>
          <p:cNvSpPr txBox="1"/>
          <p:nvPr/>
        </p:nvSpPr>
        <p:spPr>
          <a:xfrm>
            <a:off x="228600" y="25146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TACKLE </a:t>
            </a:r>
          </a:p>
          <a:p>
            <a:r>
              <a:rPr lang="en-US" dirty="0" smtClean="0"/>
              <a:t>BOX</a:t>
            </a:r>
          </a:p>
          <a:p>
            <a:r>
              <a:rPr lang="en-US" dirty="0" smtClean="0"/>
              <a:t>(yellow &amp; red)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1570672"/>
            <a:ext cx="114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BLOCKING ZONE</a:t>
            </a:r>
          </a:p>
          <a:p>
            <a:r>
              <a:rPr lang="en-US" dirty="0" smtClean="0"/>
              <a:t>(green &amp; yellow)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1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do what &amp;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BLOCK BELOW WAIST, EVEN 3’OCLOCK CUTS: UNRESTRICTED PLAYERS IN TACKLE BOX </a:t>
            </a:r>
            <a:br>
              <a:rPr lang="en-US" dirty="0" smtClean="0"/>
            </a:br>
            <a:r>
              <a:rPr lang="en-US" dirty="0" smtClean="0"/>
              <a:t>(YELLOW + RED)</a:t>
            </a:r>
          </a:p>
          <a:p>
            <a:endParaRPr lang="en-US" dirty="0"/>
          </a:p>
          <a:p>
            <a:r>
              <a:rPr lang="en-US" dirty="0" smtClean="0"/>
              <a:t>BLOCK IN BACK, ABOVE WAIST: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LINEMEN IN BLOCKING ZONE (YELLOW + GREEN)</a:t>
            </a:r>
          </a:p>
          <a:p>
            <a:endParaRPr lang="en-US" dirty="0"/>
          </a:p>
          <a:p>
            <a:r>
              <a:rPr lang="en-US" dirty="0" smtClean="0"/>
              <a:t>CLIP (BELOW WAIST, BUT ABOVE KNEE):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LINEMEN IN BLOCKING ZONE (YELLOW + GREEN)</a:t>
            </a:r>
          </a:p>
        </p:txBody>
      </p:sp>
    </p:spTree>
    <p:extLst>
      <p:ext uri="{BB962C8B-B14F-4D97-AF65-F5344CB8AC3E}">
        <p14:creationId xmlns:p14="http://schemas.microsoft.com/office/powerpoint/2010/main" val="202652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SIDELINE SHENANIGANS (2 kinds)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Game Administration and Sideline Interference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While </a:t>
            </a:r>
            <a:r>
              <a:rPr lang="en-US" sz="2400" i="1" dirty="0">
                <a:solidFill>
                  <a:srgbClr val="FF0000"/>
                </a:solidFill>
              </a:rPr>
              <a:t>the ball is alive </a:t>
            </a:r>
            <a:r>
              <a:rPr lang="en-US" sz="2400" i="1" dirty="0"/>
              <a:t>and during the </a:t>
            </a:r>
            <a:r>
              <a:rPr lang="en-US" sz="2400" i="1" dirty="0">
                <a:solidFill>
                  <a:srgbClr val="FF0000"/>
                </a:solidFill>
              </a:rPr>
              <a:t>continuing action after </a:t>
            </a:r>
            <a:r>
              <a:rPr lang="en-US" sz="2400" i="1" dirty="0" smtClean="0">
                <a:solidFill>
                  <a:srgbClr val="FF0000"/>
                </a:solidFill>
              </a:rPr>
              <a:t>the </a:t>
            </a:r>
            <a:r>
              <a:rPr lang="en-US" sz="2400" i="1" dirty="0">
                <a:solidFill>
                  <a:srgbClr val="FF0000"/>
                </a:solidFill>
              </a:rPr>
              <a:t>ball has been declared dead</a:t>
            </a:r>
            <a:r>
              <a:rPr lang="en-US" sz="2400" dirty="0"/>
              <a:t>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Coaches</a:t>
            </a:r>
            <a:r>
              <a:rPr lang="en-US" sz="2400" dirty="0"/>
              <a:t>, substitutes and authorized </a:t>
            </a:r>
            <a:r>
              <a:rPr lang="en-US" sz="2400" dirty="0" smtClean="0"/>
              <a:t>attendants </a:t>
            </a:r>
            <a:r>
              <a:rPr lang="en-US" sz="2400" dirty="0"/>
              <a:t>in the team area may not </a:t>
            </a:r>
            <a:r>
              <a:rPr lang="en-US" sz="2400" dirty="0" smtClean="0"/>
              <a:t>be </a:t>
            </a:r>
            <a:r>
              <a:rPr lang="en-US" sz="2400" dirty="0"/>
              <a:t>between the sideline and coaching line or on the field of </a:t>
            </a:r>
            <a:r>
              <a:rPr lang="en-US" sz="2400" dirty="0" smtClean="0"/>
              <a:t>play. (PENALTY: DEAD BALL ENFORCEMENT….WARNING, 5 YDS, 5 YDS, 15 YDS)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b. Physical </a:t>
            </a:r>
            <a:r>
              <a:rPr lang="en-US" sz="2400" dirty="0"/>
              <a:t>interference with an official is a foul charged to the team for </a:t>
            </a:r>
            <a:r>
              <a:rPr lang="en-US" sz="2400" dirty="0" smtClean="0"/>
              <a:t>unsportsmanlike </a:t>
            </a:r>
            <a:r>
              <a:rPr lang="en-US" sz="2400" dirty="0"/>
              <a:t>conduct. </a:t>
            </a:r>
            <a:r>
              <a:rPr lang="en-US" sz="2400" dirty="0"/>
              <a:t>(PENALTY: DEAD BALL ENFORCEMENT</a:t>
            </a:r>
            <a:r>
              <a:rPr lang="en-US" sz="2400" dirty="0" smtClean="0"/>
              <a:t>….15 </a:t>
            </a:r>
            <a:r>
              <a:rPr lang="en-US" sz="2400" dirty="0"/>
              <a:t>YDS)</a:t>
            </a:r>
            <a:br>
              <a:rPr lang="en-US" sz="2400" dirty="0"/>
            </a:b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DISCUSS THE DIFFERENCES BETWEEN THE TWO.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679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608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ANEFO PRESENTATION   RULE 9  MAJOR FOULS</vt:lpstr>
      <vt:lpstr>TARGETING: TWO WAYS</vt:lpstr>
      <vt:lpstr>TARGETING: TWO WAYS</vt:lpstr>
      <vt:lpstr>TARGETING NOTE 1</vt:lpstr>
      <vt:lpstr>TARGETING NOTE 2</vt:lpstr>
      <vt:lpstr> A88 leaps straight up with arms outstretched in an attempt to catch a pass. As he comes down (with our without the ball), B33 contacts A88 by:</vt:lpstr>
      <vt:lpstr>KNOW YOUR BLOCKING ZONES</vt:lpstr>
      <vt:lpstr>Who can do what &amp; where?</vt:lpstr>
      <vt:lpstr>SIDELINE SHENANIGANS (2 kinds)</vt:lpstr>
      <vt:lpstr>VIDEO DISCUSSIONS</vt:lpstr>
      <vt:lpstr>VIDEO DISCUSSIONS</vt:lpstr>
      <vt:lpstr>LINKS</vt:lpstr>
    </vt:vector>
  </TitlesOfParts>
  <Company>TransPerfect Translations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ANEFO PRESENTATION   RULE 9  MAJOR FOULS</dc:title>
  <dc:creator>Richard Harrington</dc:creator>
  <cp:lastModifiedBy>Richard Harrington</cp:lastModifiedBy>
  <cp:revision>15</cp:revision>
  <dcterms:created xsi:type="dcterms:W3CDTF">2017-10-16T14:17:11Z</dcterms:created>
  <dcterms:modified xsi:type="dcterms:W3CDTF">2017-10-16T20:53:52Z</dcterms:modified>
</cp:coreProperties>
</file>